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64" r:id="rId6"/>
    <p:sldId id="267" r:id="rId7"/>
    <p:sldId id="266" r:id="rId8"/>
    <p:sldId id="268" r:id="rId9"/>
    <p:sldId id="269" r:id="rId10"/>
    <p:sldId id="270" r:id="rId11"/>
    <p:sldId id="272" r:id="rId12"/>
    <p:sldId id="273" r:id="rId13"/>
    <p:sldId id="274" r:id="rId14"/>
    <p:sldId id="262" r:id="rId15"/>
    <p:sldId id="258" r:id="rId16"/>
    <p:sldId id="259" r:id="rId17"/>
    <p:sldId id="260" r:id="rId18"/>
    <p:sldId id="26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5:13:58.41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1 143,'513'11,"-342"-4,119 8,-219-5,-16-3,68 1,458 8,2-2,-76-6,580 10,-737-20,-144 1,230 3,-163 24,-108-7,61 12,44 2,299-26,-321-10,4862 3,-4361-38,-556 24,-46 3,266-12,-133 9,11-1,1691 15,-871 1,-1066-3,87-16,-39 3,649-36,-358 38,53 0,-349 15,122-4,-209 2,-1 0,1 0,0 0,0 0,0 0,0 0,-1 0,1-1,0 1,0 0,-1 0,1-1,0 1,0 0,-1-1,1 1,0-1,-1 1,1-1,0 1,-1-1,1 1,-1-1,1 0,0-1,-1 2,0-1,0 0,0 0,-1 0,1 0,0 0,0 0,-1 0,1 0,0 0,-1 1,1-1,-1 0,1 0,-1 1,0-1,1 0,-2 0,-5-6,0 0,-17-11,22 17,-15-9,0 0,-1 1,0 1,-1 0,0 2,0 0,0 1,-31-4,-19 2,-77 2,129 5,-388 0,132 2,226 0,1 3,-75 16,66-9,-67 4,-166 7,-55-20,7 0,146 10,-48 1,-263-14,475 1,-1 2,1 1,-49 15,6-2,-19-1,-1-3,0-5,-96-3,-2000-8,1190 4,964-1,1-3,-58-11,38 7,-2 2,1 2,-70 5,31-1,-1050 0,891 14,24-1,-624-13,408-3,391 3,-261-13,208 2,35 4,-108-23,131 20,-89-8,-47 11,-25-2,-596-10,553 20,-458-19,149 5,472 13,-174-16,51 1,-442 12,336 4,180-3,-159 3,109 15,87-6,3-1,-118 8,-558-16,388-4,-226 2,557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5:14:02.57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0 284,'35'-2,"0"-1,54-13,-25 4,123-14,209-1,194 27,-262 3,-84-4,260 3,-287 10,38 2,-159-13,348 16,206-4,-422-15,3288 2,-3380 11,-38-1,368-3,-441-7,1-2,-1 0,45-11,-67 13,0-1,0 0,0 0,0-1,0 1,-1-1,1 1,0-1,-1 0,1 0,-1 0,4-4,-5 4,0 1,0 0,-1-1,1 1,-1-1,1 1,-1-1,0 0,1 1,-1-1,0 1,0-1,0 1,0-1,0 0,-1 1,1-1,0 1,-1-1,1 1,-1-1,1 1,-1-1,0 1,-1-2,-9-12,0 0,-1 1,0 0,-2 1,1 1,-28-20,25 22,1 0,-1 1,-1 1,1 1,-1 0,-1 1,1 1,-30-5,-6 2,-88 0,-463 7,250 4,308-3,-37-1,0 3,-109 18,-223 49,292-55,-175-2,72-1,69 0,-702-6,469-8,-2283 3,2626-2,1-2,-46-11,-19-3,-99-13,-71-6,-83 31,220 8,106-1,-59 12,-22 0,96-12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5:13:15.60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266 117,'773'0,"-755"0,-1 1,1 1,-1 1,0 0,0 1,0 1,24 10,451 156,-466-164,1-1,0-1,44 2,83-6,-90-3,804-1,-750 9,158 28,-121-12,225 41,-159-38,-151-20,485 48,79-6,-301-32,6-1,241-15,-573 1,1 0,-1-1,1 0,-1-1,0 0,0 0,0 0,14-7,-19 8,-1 0,1 0,-1 0,1 0,-1 0,1 0,-1 0,0 0,1-1,-1 1,0-1,0 1,0-1,0 1,0-1,0 1,-1-1,1 0,-1 0,1 1,-1-1,1 0,-1 0,0 0,0 1,0-1,0 0,0 0,0 0,-1 1,1-1,0 0,-1 0,0 0,1 1,-1-1,0 0,0 1,0-1,0 1,0-1,-2-1,0-1,0 0,-1 1,0-1,0 1,0-1,0 1,-1 1,1-1,-1 1,0-1,0 1,0 1,0-1,-9-1,-8-1,0 1,-25-1,38 4,-145-13,-85-3,-369 17,409 16,113-7,-7 0,-121 9,28-3,54-3,-141 26,195-25,-129 23,-110 18,214-42,-114 0,-933-13,462-2,-423 2,1054 0,-1-2,1-3,-1-3,-56-15,108 21,0 1,1-2,-1 1,1-1,0 0,-7-5,11 8,0-1,1 1,-1-1,0 1,1-1,-1 1,0-1,1 0,-1 1,1-1,-1 0,1 1,-1-1,1 0,-1 0,1 0,0 1,0-1,-1 0,1 0,0 0,0 0,0 0,0 1,0-1,0 0,0 0,0 0,0 0,0 0,1 0,-1 1,0-1,0 0,1 0,-1 0,1 1,-1-1,1 0,-1 0,1 1,-1-1,1 1,0-1,-1 0,1 1,0-1,-1 1,1-1,1 0,11-6,1-1,20-7,13-7,-43 19,21-12,0 2,1 0,1 1,33-9,-10 10,0 3,84-4,106 12,-119 3,629-3,-873-2,-321-26,158 9,-304-13,563 31,0 0,0-1,1-1,-1-1,-27-9,51 13,0-1,0 0,0 0,0-1,0 1,1-1,-1 1,0-1,1 0,0 0,-1 0,1 0,0-1,0 1,0-1,0 1,0-1,1 0,-1 1,-1-6,2 3,0-1,0 1,1 0,0-1,0 1,0 0,0-1,1 1,0 0,3-9,30-137,-33 146,-1 0,1 0,1 0,-1 1,1-1,0 1,0-1,0 1,1 0,-1 0,1 0,3-4,-2 5,-1 1,0-1,1 1,-1 0,1 0,0 0,0 0,0 1,0 0,0 0,0 0,0 0,0 0,7 1,278-1,-154 4,1098-2,-696-1,-176 27,-119-4,333-16,-351-8,-162 1,199-4,-196-1,0-2,64-16,-92 15,0 3,54-2,77 7,-76 2,-28-2,1-1,1 3,121 19,132 39,-89-12,55 8,-24-30,-102-13,205-10,-215-4,123 0,-381 1,-574 12,203-1,-1582-4,1388-8,345-18,296 16,11 2,0 1,1 0,-1 2,0 1,-34 9,-105 41,68-21,53-19,-86 30,108-35,-1 0,2 1,-1 1,-22 17,38-26,0 0,0 0,1 0,-1 1,0-1,1 1,-1-1,1 1,0-1,-1 1,1 0,0-1,0 1,0 0,0 0,1 0,-1 0,0 0,1 0,0 0,-1 0,1 0,0 3,1-3,0 0,1 1,-1-1,1 0,0 0,-1 0,1 0,0-1,0 1,0 0,0-1,1 1,-1-1,0 0,1 0,-1 0,0 0,1 0,4 0,47 13,93 13,-140-26,633 59,4-42,-619-18,1340 3,-1290-3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5:13:25.17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119 199,'1698'0,"-1671"1,50 10,-3-1,173 11,207 15,-272-29,-258-19,-416-5,388 16,-801-21,537 18,62 2,293 1,0 1,0-2,-22-5,32 7,0-1,0 0,0 0,1 0,-1-1,1 1,-1-1,1 1,-1-1,1 0,0 0,0 0,0 0,0 0,0 0,0-1,0 1,1-1,-1 1,1-1,0 0,-1-3,-3-17,4 18,0 0,0 0,0 0,-1 0,-3-7,4 10,0 0,-1 0,1 1,-1-1,1 0,-1 1,1 0,-1-1,0 1,0 0,1 0,-1 0,0 0,0 0,0 0,0 0,-4 0,3 0,0 0,0 0,-1 1,1-1,0 1,-1 0,1 0,0 0,-1 0,1 1,0-1,-1 1,1 0,0 0,0 0,0 0,0 1,0-1,0 1,0 0,0 0,0 0,1 0,-1 0,-2 4,1-1,1 0,0 1,0-1,0 1,1 0,-1 0,1 0,1 0,-1 0,1 0,0 0,0 11,0-8,1 0,0 0,1 0,-1 0,2-1,-1 1,1 0,6 15,-6-20,0-1,0 1,0-1,1 0,-1 0,1 0,0 0,0 0,0-1,0 1,1-1,-1 0,1 0,-1 0,1-1,-1 1,1-1,0 0,0 0,0 0,0 0,0-1,4 1,264 2,-173-5,1458-2,-1114 4,-438 1,1-2,-1 1,1-1,-1 0,1 0,-1 0,0-1,0 1,1-1,-1-1,-1 1,7-4,-5 1,-1 0,1 0,-1 0,0 0,-1-1,1 0,-1 0,6-11,-4 7,0-2,-1 1,0 0,-1-1,-1 0,1 0,1-13,-5 22,0-1,0 1,0-1,0 1,0 0,0-1,-1 1,0 0,0-1,0 1,0 0,0 0,-1 0,1 0,-1 0,0 0,0 0,0 0,0 1,0-1,-1 1,1-1,-1 1,0 0,1 0,-1 0,0 1,0-1,0 1,-4-2,-24-7,0 2,-1 0,0 3,-1 0,-42 0,-40-5,-7-2,-209 7,188 7,-734-2,640 14,-10 0,-69 8,204-17,24-2,84-3,0 0,-1 1,1-1,0 1,0 0,-1 1,1-1,0 1,0-1,0 1,1 1,-1-1,0 0,1 1,-1 0,-4 5,5-5,1 1,0 0,0 0,0 0,0 0,0 0,1 0,0 1,0-1,0 1,0-1,1 0,0 1,0-1,1 10,-1-10,1 0,0 0,0 0,1 1,-1-1,1 0,0-1,0 1,0 0,4 4,32 36,-2-2,-27-26,-1 1,-1 0,0 0,-1 0,-1 1,5 33,-8-47,-1 0,0 0,1 0,0 0,0-1,0 1,0 0,0-1,1 0,0 1,0-1,0 0,0-1,0 1,0 0,1-1,-1 0,1 0,0 0,-1 0,8 2,8 2,1 0,0-1,24 2,-21-3,119 16,180 4,149-24,-220-2,1505 2,-1755 0,9 0,0 0,0-1,0 0,19-4,-26 4,-1 0,1 0,-1 0,1 0,-1 0,0-1,1 1,-1-1,0 0,0 0,0 1,0-1,0-1,-1 1,1 0,-1 0,1-1,-1 1,0 0,0-1,0 1,0-1,1-4,0-9,0 0,-1 0,0-1,-1 1,-1 0,-1 0,-1-1,-4-18,4 27,-1 1,1 0,-1-1,0 1,-1 0,0 1,0-1,0 1,-12-11,8 9,1-1,0 0,-11-17,10 12,-1 0,0 1,-1 0,-20-18,-55-39,75 62,4 2,0 1,0 0,0 0,-1 0,0 1,0 0,0 1,0 0,-1 0,1 1,-1 0,0 0,-14 0,5 1,0 1,0 0,-32 6,46-6,0 1,-1 0,1 0,0 1,-1 0,1-1,0 1,0 0,0 1,1-1,-1 1,0 0,1 0,0 0,0 0,0 0,0 1,0 0,1-1,-4 7,5-7,0-1,1 1,-1 0,1-1,-1 1,1-1,0 1,0 0,0-1,0 1,1 0,-1-1,1 1,-1 0,1-1,0 1,0-1,0 1,0-1,3 4,3 4,1 0,0 0,12 11,4 4,-20-16,1-1,-1 1,0 0,-1 0,1 0,-2 0,0 0,0 1,1 16,3 13,-3-25,-1-4,0 1,0-1,1 0,1 0,6 14,-9-22,0 0,1 0,-1 0,0-1,1 1,-1 0,1-1,-1 1,1-1,0 0,0 1,0-1,0 0,0 0,0 0,0 0,0-1,0 1,0 0,0-1,0 0,1 1,-1-1,0 0,0 0,0 0,1 0,-1-1,0 1,0-1,0 1,4-2,-3 0,1 1,0-1,-1 0,0 0,1-1,-1 1,0-1,0 0,0 1,-1-1,1 0,-1-1,1 1,-1 0,0-1,2-5,5-13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6:08:29.03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33,'4528'0,"-4359"-14,-38 1,469 8,-341 7,3836-2,-4067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6:08:33.4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91,'441'13,"-103"-1,1053-7,-792-7,-317 14,433 8,-547-21,2014 0,-1376 31,-102-1,-194-11,94-7,-578-13,0 0,34-9,12-2,747-87,-767 96,26-5,-70 8,-1 0,1-1,-1-1,1 1,-1-1,0 0,8-5,-15 8,1 0,0-1,-1 1,1 0,-1-1,1 1,0 0,-1-1,1 1,-1-1,1 1,-1-1,1 1,-1-1,0 1,1-1,-1 0,0 1,1-1,-1 1,0-1,0 0,0 1,1-1,-1 0,0 1,0-1,0 0,0 1,0-1,0 0,0 1,0-1,-1 0,1 1,0-1,-1-1,0 1,0-1,-1 1,1-1,-1 1,0 0,0-1,1 1,-1 0,0 0,0 0,-4-1,-13-4,0 1,-1 0,-37-3,-68 1,96 7,-743-3,385 5,325-2,-498 12,45 24,287-26,-24 3,-203 42,203-29,163-18,-207 8,51-4,-754 6,665-20,-29-12,59 0,-57-1,13 0,117 0,-30-1,-973 17,1211 0,0-2,1 0,-1-2,1-1,-1 0,-30-11,17 3,0 1,0 2,-1 1,-39-2,-149-1,190 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16:08:46.3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33,'2927'0,"-2631"-15,-48 0,680 13,-472 4,254-2,-683 1,0 2,36 8,-32-5,41 2,84 6,6 1,-161-15,9 0,0 0,0 2,16 2,-25-4,-1 1,1-1,-1 0,1 0,0 0,-1 0,1 1,-1-1,1 0,-1 1,1-1,-1 0,1 1,-1-1,1 1,-1-1,1 1,-1-1,0 1,1-1,-1 1,0 0,0-1,0 0,0 1,0-1,0 1,0-1,0 1,-1-1,1 0,0 1,0-1,-1 0,1 1,0-1,0 0,-1 1,1-1,0 0,-1 1,1-1,0 0,-1 1,-4 1,1 1,-1-1,1 0,-1-1,-6 2,-235 41,-12-17,113-14,-1094 43,1102-57,-259-16,303 8,0 4,-122 8,214-3,-62 7,57-6,1 0,-1 0,1 1,-1-1,1 1,0 1,-1-1,-6 5,11-7,1 1,0-1,-1 0,1 0,0 0,0 0,-1 1,1-1,0 0,0 0,-1 1,1-1,0 0,0 0,0 1,-1-1,1 0,0 1,0-1,0 0,0 1,0-1,0 0,0 1,0-1,0 0,0 0,0 1,0-1,0 0,0 1,0-1,0 0,0 1,0-1,0 0,0 1,1-1,13 8,23-2,339 3,-250-10,5458-1,-5541 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9A96A-4884-55D8-C9F0-5A159B090B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784FA3-A270-FFF0-DA88-69629D163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29B144-A36D-01DB-34BF-A12DFC366B65}"/>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EB4CFA24-9A3A-924B-41EF-5B6178BFC4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526919-0CE3-2231-1111-0639FCA4188A}"/>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64600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62FB1-936C-B1A3-8094-CE31AF6BEB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C19AC84-E5AD-BEDE-4FA9-8D2BA1BE25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F7EF8-5B97-772F-D13E-262068CBFC0C}"/>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A4208BF2-A1E5-031B-751C-728D552DED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42552A-CD00-E910-D072-DC4DA673D61B}"/>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166466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382C84-541A-0B93-05B0-012F52C7E99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73A347-0698-7745-0E87-8ACFBB932A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3B67F9-E8B8-80A5-74E5-F6BB7BDA292F}"/>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3ABEF72D-22E3-CBC0-BE3D-A1CA2C2990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0CEDAB-44E7-082A-2498-1A23A8994871}"/>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15686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9B6A5-54BE-AD18-CCA6-D80711062B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35E5EC-4E99-DE41-E756-FC0A7CCACF6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1A1A58-3AC1-64C0-319A-C46461B2D1C8}"/>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D694E324-0130-B2F7-0415-3D9C7BA87D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B52527-61E3-CD1E-5CD0-E2010D6FEAB6}"/>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9285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7BED7-C362-EF5F-1CFE-E728BED1492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9BC1FB-1A7B-5A31-644D-C8E97BE95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E5924B-B2AC-4316-4762-C4E5489A863A}"/>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9FC83082-BE86-3816-6E8A-F9E8AFA2EA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8E99CD-A2F6-8C55-E110-505942C42E0C}"/>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64091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4A1CB-F664-E51A-FB2D-8764C224B2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3529AF-F431-9008-50BB-E76BA7012A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96950A-6E8A-E20D-C419-11E329BF86C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21F81E8-3043-8401-7095-A36ACDE18F95}"/>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685C3054-F7CB-83B1-6BCA-730B3BFA84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6BC7AE-1A54-95C2-7109-DBA7277141D2}"/>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60473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042F5-70DD-94D6-2E9B-5B7C8A9570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C3E043E-26B2-7056-4712-30D9C06F3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D5E685-DEDD-734D-B631-00A866EC2C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6466F4-8ECF-A373-7C7B-8EAC41660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3F66B7-E884-83EF-2391-87D30A2F3FA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8623802-AF30-4B7F-88C0-9775F0972172}"/>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8" name="Espace réservé du pied de page 7">
            <a:extLst>
              <a:ext uri="{FF2B5EF4-FFF2-40B4-BE49-F238E27FC236}">
                <a16:creationId xmlns:a16="http://schemas.microsoft.com/office/drawing/2014/main" id="{70E077E6-44AB-04A7-08FE-DB7543B4BA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7EBCBB-2A57-9B01-1CC5-916E68DA1980}"/>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131947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86ACF-6EC9-10A4-8795-0E2795F0344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2537E0-FF7C-AA71-9244-22B5EDCBC6BD}"/>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4" name="Espace réservé du pied de page 3">
            <a:extLst>
              <a:ext uri="{FF2B5EF4-FFF2-40B4-BE49-F238E27FC236}">
                <a16:creationId xmlns:a16="http://schemas.microsoft.com/office/drawing/2014/main" id="{9DF116B9-7435-EDB3-B54E-8C7E814012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FCAEB7-2FC9-3728-C859-72EDAC3974E7}"/>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107368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5027753-7693-5C33-243B-505D178B3A81}"/>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3" name="Espace réservé du pied de page 2">
            <a:extLst>
              <a:ext uri="{FF2B5EF4-FFF2-40B4-BE49-F238E27FC236}">
                <a16:creationId xmlns:a16="http://schemas.microsoft.com/office/drawing/2014/main" id="{B2609450-B920-3CD8-976A-387F67788F6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E00BE1B-5CA7-424F-691E-B288063A4902}"/>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16299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78C34-33DE-BF19-CE43-B76D6CFF4E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03D3F0-8B34-B629-F4A2-E321EA6D1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DA9A078-4241-C459-295C-1F3C1BEE6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D83E54-9F2C-4BF7-76D4-CF8FAB08631F}"/>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193DB696-BF50-00B6-5ECA-86C46AD866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EC9FFD-AB17-6CF6-94F4-99991B9E265E}"/>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61375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C7A81-2BEE-D107-3999-E3199D7459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1AAFE3F-0D3B-DB42-6877-B40AE8A6E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58189761-8BF2-B689-A31A-9459F1F0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DC1E0F-E443-1649-F4DA-85BD28A292DE}"/>
              </a:ext>
            </a:extLst>
          </p:cNvPr>
          <p:cNvSpPr>
            <a:spLocks noGrp="1"/>
          </p:cNvSpPr>
          <p:nvPr>
            <p:ph type="dt" sz="half" idx="10"/>
          </p:nvPr>
        </p:nvSpPr>
        <p:spPr/>
        <p:txBody>
          <a:bodyPr/>
          <a:lstStyle/>
          <a:p>
            <a:fld id="{B1A16D8F-D230-4A7F-886B-59B5BC4E4DF9}"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96B7802A-7B82-7C12-4A94-86C29F988A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CD438-EC17-B90E-AC67-18566AF7030E}"/>
              </a:ext>
            </a:extLst>
          </p:cNvPr>
          <p:cNvSpPr>
            <a:spLocks noGrp="1"/>
          </p:cNvSpPr>
          <p:nvPr>
            <p:ph type="sldNum" sz="quarter" idx="12"/>
          </p:nvPr>
        </p:nvSpPr>
        <p:spPr/>
        <p:txBody>
          <a:bodyPr/>
          <a:lstStyle/>
          <a:p>
            <a:fld id="{CBCE5D70-29DB-48CE-9461-EE7837ED69F8}" type="slidenum">
              <a:rPr lang="fr-FR" smtClean="0"/>
              <a:t>‹N°›</a:t>
            </a:fld>
            <a:endParaRPr lang="fr-FR"/>
          </a:p>
        </p:txBody>
      </p:sp>
    </p:spTree>
    <p:extLst>
      <p:ext uri="{BB962C8B-B14F-4D97-AF65-F5344CB8AC3E}">
        <p14:creationId xmlns:p14="http://schemas.microsoft.com/office/powerpoint/2010/main" val="35488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D0FF3A-22C8-D323-8898-7CC60A96E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2C6EF8-B39C-E83B-5652-3C49A29A4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78A29-9837-7781-5CEA-0058C007D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6D8F-D230-4A7F-886B-59B5BC4E4DF9}"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625E8D9E-7B94-6F8E-D3DD-ADA8AA072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4F3ACF8-BDA4-7F4B-27C6-9691FE20F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5D70-29DB-48CE-9461-EE7837ED69F8}" type="slidenum">
              <a:rPr lang="fr-FR" smtClean="0"/>
              <a:t>‹N°›</a:t>
            </a:fld>
            <a:endParaRPr lang="fr-FR"/>
          </a:p>
        </p:txBody>
      </p:sp>
    </p:spTree>
    <p:extLst>
      <p:ext uri="{BB962C8B-B14F-4D97-AF65-F5344CB8AC3E}">
        <p14:creationId xmlns:p14="http://schemas.microsoft.com/office/powerpoint/2010/main" val="381302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7F72A-CF54-D13F-32B9-C5B010CCB29C}"/>
              </a:ext>
            </a:extLst>
          </p:cNvPr>
          <p:cNvSpPr>
            <a:spLocks noGrp="1"/>
          </p:cNvSpPr>
          <p:nvPr>
            <p:ph type="ctrTitle"/>
          </p:nvPr>
        </p:nvSpPr>
        <p:spPr>
          <a:xfrm>
            <a:off x="1524000" y="790575"/>
            <a:ext cx="9144000" cy="2719388"/>
          </a:xfrm>
        </p:spPr>
        <p:txBody>
          <a:bodyPr>
            <a:noAutofit/>
          </a:bodyPr>
          <a:lstStyle/>
          <a:p>
            <a:r>
              <a:rPr lang="de-DE" sz="4400" b="1" dirty="0">
                <a:solidFill>
                  <a:srgbClr val="FF0000"/>
                </a:solidFill>
              </a:rPr>
              <a:t>INCOTERMS</a:t>
            </a:r>
            <a:br>
              <a:rPr lang="de-DE" sz="4400" b="1" dirty="0">
                <a:solidFill>
                  <a:srgbClr val="FF0000"/>
                </a:solidFill>
              </a:rPr>
            </a:br>
            <a:r>
              <a:rPr lang="de-DE" sz="4400" b="1" dirty="0"/>
              <a:t>Was in der Praxis so alles passiert, wie Gerichte damit umgehen und was wir daraus lernen können </a:t>
            </a:r>
            <a:endParaRPr lang="fr-FR" sz="4400" b="1" dirty="0"/>
          </a:p>
        </p:txBody>
      </p:sp>
      <p:sp>
        <p:nvSpPr>
          <p:cNvPr id="3" name="Sous-titre 2">
            <a:extLst>
              <a:ext uri="{FF2B5EF4-FFF2-40B4-BE49-F238E27FC236}">
                <a16:creationId xmlns:a16="http://schemas.microsoft.com/office/drawing/2014/main" id="{9BE3F184-312D-42CC-1075-6E00BAE648D8}"/>
              </a:ext>
            </a:extLst>
          </p:cNvPr>
          <p:cNvSpPr>
            <a:spLocks noGrp="1"/>
          </p:cNvSpPr>
          <p:nvPr>
            <p:ph type="subTitle" idx="1"/>
          </p:nvPr>
        </p:nvSpPr>
        <p:spPr>
          <a:xfrm>
            <a:off x="1524000" y="3962400"/>
            <a:ext cx="9144000" cy="1773236"/>
          </a:xfrm>
        </p:spPr>
        <p:txBody>
          <a:bodyPr>
            <a:normAutofit fontScale="85000" lnSpcReduction="20000"/>
          </a:bodyPr>
          <a:lstStyle/>
          <a:p>
            <a:endParaRPr lang="fr-FR" dirty="0"/>
          </a:p>
          <a:p>
            <a:pPr algn="l"/>
            <a:r>
              <a:rPr lang="fr-FR" dirty="0"/>
              <a:t>Sigrid Preissl </a:t>
            </a:r>
          </a:p>
          <a:p>
            <a:pPr algn="l"/>
            <a:r>
              <a:rPr lang="fr-FR" dirty="0"/>
              <a:t>Bourayne &amp; Preissl</a:t>
            </a:r>
          </a:p>
          <a:p>
            <a:pPr algn="l"/>
            <a:r>
              <a:rPr lang="fr-FR" dirty="0"/>
              <a:t>Avocate au Barreau de Paris</a:t>
            </a:r>
          </a:p>
          <a:p>
            <a:pPr algn="l"/>
            <a:r>
              <a:rPr lang="fr-FR" dirty="0"/>
              <a:t>Email: s.preissl@bourayne-preissl.com</a:t>
            </a:r>
          </a:p>
        </p:txBody>
      </p:sp>
      <p:pic>
        <p:nvPicPr>
          <p:cNvPr id="5" name="Image 4" descr="Une image contenant texte">
            <a:extLst>
              <a:ext uri="{FF2B5EF4-FFF2-40B4-BE49-F238E27FC236}">
                <a16:creationId xmlns:a16="http://schemas.microsoft.com/office/drawing/2014/main" id="{30BA036C-0EAD-7405-0082-551F1399E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770" y="4476363"/>
            <a:ext cx="3388505" cy="944674"/>
          </a:xfrm>
          <a:prstGeom prst="rect">
            <a:avLst/>
          </a:prstGeom>
        </p:spPr>
      </p:pic>
    </p:spTree>
    <p:extLst>
      <p:ext uri="{BB962C8B-B14F-4D97-AF65-F5344CB8AC3E}">
        <p14:creationId xmlns:p14="http://schemas.microsoft.com/office/powerpoint/2010/main" val="39822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467360" y="365125"/>
            <a:ext cx="10886440" cy="1325563"/>
          </a:xfrm>
        </p:spPr>
        <p:txBody>
          <a:bodyPr>
            <a:normAutofit/>
          </a:bodyPr>
          <a:lstStyle/>
          <a:p>
            <a:r>
              <a:rPr lang="fr-FR" b="1" dirty="0">
                <a:solidFill>
                  <a:srgbClr val="FF0000"/>
                </a:solidFill>
              </a:rPr>
              <a:t>I. ZWEITER BLICK IN DIE RECHTSPRECHUNG </a:t>
            </a:r>
          </a:p>
        </p:txBody>
      </p:sp>
      <p:sp>
        <p:nvSpPr>
          <p:cNvPr id="4" name="Espace réservé du contenu 3">
            <a:extLst>
              <a:ext uri="{FF2B5EF4-FFF2-40B4-BE49-F238E27FC236}">
                <a16:creationId xmlns:a16="http://schemas.microsoft.com/office/drawing/2014/main" id="{DF0A1B4C-2B60-5D6B-F05C-E7BD20499BC9}"/>
              </a:ext>
            </a:extLst>
          </p:cNvPr>
          <p:cNvSpPr>
            <a:spLocks noGrp="1"/>
          </p:cNvSpPr>
          <p:nvPr>
            <p:ph idx="1"/>
          </p:nvPr>
        </p:nvSpPr>
        <p:spPr/>
        <p:txBody>
          <a:bodyPr>
            <a:normAutofit/>
          </a:bodyPr>
          <a:lstStyle/>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15E27660-2A9A-CAD1-C454-C5AE4CE09858}"/>
              </a:ext>
            </a:extLst>
          </p:cNvPr>
          <p:cNvPicPr>
            <a:picLocks noChangeAspect="1"/>
          </p:cNvPicPr>
          <p:nvPr/>
        </p:nvPicPr>
        <p:blipFill>
          <a:blip r:embed="rId2"/>
          <a:stretch>
            <a:fillRect/>
          </a:stretch>
        </p:blipFill>
        <p:spPr>
          <a:xfrm>
            <a:off x="1465990" y="2512548"/>
            <a:ext cx="9811610" cy="3387944"/>
          </a:xfrm>
          <a:prstGeom prst="rect">
            <a:avLst/>
          </a:prstGeom>
        </p:spPr>
      </p:pic>
      <p:sp>
        <p:nvSpPr>
          <p:cNvPr id="9" name="ZoneTexte 8">
            <a:extLst>
              <a:ext uri="{FF2B5EF4-FFF2-40B4-BE49-F238E27FC236}">
                <a16:creationId xmlns:a16="http://schemas.microsoft.com/office/drawing/2014/main" id="{BC0168F0-9736-1573-29C0-F62593A8CCC5}"/>
              </a:ext>
            </a:extLst>
          </p:cNvPr>
          <p:cNvSpPr txBox="1"/>
          <p:nvPr/>
        </p:nvSpPr>
        <p:spPr>
          <a:xfrm>
            <a:off x="1465990" y="1825625"/>
            <a:ext cx="9341557" cy="830997"/>
          </a:xfrm>
          <a:prstGeom prst="rect">
            <a:avLst/>
          </a:prstGeom>
          <a:noFill/>
        </p:spPr>
        <p:txBody>
          <a:bodyPr wrap="square" rtlCol="0">
            <a:spAutoFit/>
          </a:bodyPr>
          <a:lstStyle/>
          <a:p>
            <a:r>
              <a:rPr lang="fr-FR" sz="2400" b="1" dirty="0"/>
              <a:t>VERORDNUNG (EU) Nr. 1215/2012  </a:t>
            </a:r>
            <a:r>
              <a:rPr lang="fr-FR" sz="2400" b="1" dirty="0" err="1"/>
              <a:t>Zuständigkeit</a:t>
            </a:r>
            <a:r>
              <a:rPr lang="fr-FR" sz="2400" b="1" dirty="0"/>
              <a:t> </a:t>
            </a:r>
            <a:r>
              <a:rPr lang="fr-FR" sz="2400" b="1" dirty="0" err="1"/>
              <a:t>Zivil</a:t>
            </a:r>
            <a:r>
              <a:rPr lang="fr-FR" sz="2400" b="1" dirty="0"/>
              <a:t>-und </a:t>
            </a:r>
            <a:r>
              <a:rPr lang="fr-FR" sz="2400" b="1" dirty="0" err="1"/>
              <a:t>Handelssachen</a:t>
            </a:r>
            <a:endParaRPr lang="fr-FR" sz="2400" b="1" dirty="0"/>
          </a:p>
        </p:txBody>
      </p:sp>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2451C2D1-EB5C-0D25-7601-CA2AD6B8A4C5}"/>
                  </a:ext>
                </a:extLst>
              </p14:cNvPr>
              <p14:cNvContentPartPr/>
              <p14:nvPr/>
            </p14:nvContentPartPr>
            <p14:xfrm>
              <a:off x="7588324" y="5380241"/>
              <a:ext cx="3531960" cy="11880"/>
            </p14:xfrm>
          </p:contentPart>
        </mc:Choice>
        <mc:Fallback xmlns="">
          <p:pic>
            <p:nvPicPr>
              <p:cNvPr id="10" name="Encre 9">
                <a:extLst>
                  <a:ext uri="{FF2B5EF4-FFF2-40B4-BE49-F238E27FC236}">
                    <a16:creationId xmlns:a16="http://schemas.microsoft.com/office/drawing/2014/main" id="{2451C2D1-EB5C-0D25-7601-CA2AD6B8A4C5}"/>
                  </a:ext>
                </a:extLst>
              </p:cNvPr>
              <p:cNvPicPr/>
              <p:nvPr/>
            </p:nvPicPr>
            <p:blipFill>
              <a:blip r:embed="rId4"/>
              <a:stretch>
                <a:fillRect/>
              </a:stretch>
            </p:blipFill>
            <p:spPr>
              <a:xfrm>
                <a:off x="7570324" y="5344601"/>
                <a:ext cx="3567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5DC371BE-B7ED-73B9-A389-EBA8E78E6262}"/>
                  </a:ext>
                </a:extLst>
              </p14:cNvPr>
              <p14:cNvContentPartPr/>
              <p14:nvPr/>
            </p14:nvContentPartPr>
            <p14:xfrm>
              <a:off x="7651324" y="5443241"/>
              <a:ext cx="3582720" cy="85320"/>
            </p14:xfrm>
          </p:contentPart>
        </mc:Choice>
        <mc:Fallback xmlns="">
          <p:pic>
            <p:nvPicPr>
              <p:cNvPr id="11" name="Encre 10">
                <a:extLst>
                  <a:ext uri="{FF2B5EF4-FFF2-40B4-BE49-F238E27FC236}">
                    <a16:creationId xmlns:a16="http://schemas.microsoft.com/office/drawing/2014/main" id="{5DC371BE-B7ED-73B9-A389-EBA8E78E6262}"/>
                  </a:ext>
                </a:extLst>
              </p:cNvPr>
              <p:cNvPicPr/>
              <p:nvPr/>
            </p:nvPicPr>
            <p:blipFill>
              <a:blip r:embed="rId6"/>
              <a:stretch>
                <a:fillRect/>
              </a:stretch>
            </p:blipFill>
            <p:spPr>
              <a:xfrm>
                <a:off x="7633684" y="5407601"/>
                <a:ext cx="3618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F5F17779-25D7-9EE3-BAA4-E0527A1AF57D}"/>
                  </a:ext>
                </a:extLst>
              </p14:cNvPr>
              <p14:cNvContentPartPr/>
              <p14:nvPr/>
            </p14:nvContentPartPr>
            <p14:xfrm>
              <a:off x="7640884" y="5380241"/>
              <a:ext cx="3371760" cy="96840"/>
            </p14:xfrm>
          </p:contentPart>
        </mc:Choice>
        <mc:Fallback xmlns="">
          <p:pic>
            <p:nvPicPr>
              <p:cNvPr id="13" name="Encre 12">
                <a:extLst>
                  <a:ext uri="{FF2B5EF4-FFF2-40B4-BE49-F238E27FC236}">
                    <a16:creationId xmlns:a16="http://schemas.microsoft.com/office/drawing/2014/main" id="{F5F17779-25D7-9EE3-BAA4-E0527A1AF57D}"/>
                  </a:ext>
                </a:extLst>
              </p:cNvPr>
              <p:cNvPicPr/>
              <p:nvPr/>
            </p:nvPicPr>
            <p:blipFill>
              <a:blip r:embed="rId8"/>
              <a:stretch>
                <a:fillRect/>
              </a:stretch>
            </p:blipFill>
            <p:spPr>
              <a:xfrm>
                <a:off x="7622884" y="5344601"/>
                <a:ext cx="3407400" cy="168480"/>
              </a:xfrm>
              <a:prstGeom prst="rect">
                <a:avLst/>
              </a:prstGeom>
            </p:spPr>
          </p:pic>
        </mc:Fallback>
      </mc:AlternateContent>
    </p:spTree>
    <p:extLst>
      <p:ext uri="{BB962C8B-B14F-4D97-AF65-F5344CB8AC3E}">
        <p14:creationId xmlns:p14="http://schemas.microsoft.com/office/powerpoint/2010/main" val="312051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ZWEITER BLICK IN DIE RECHTSPRECHUNG </a:t>
            </a:r>
          </a:p>
        </p:txBody>
      </p:sp>
      <p:sp>
        <p:nvSpPr>
          <p:cNvPr id="4" name="Espace réservé du contenu 3">
            <a:extLst>
              <a:ext uri="{FF2B5EF4-FFF2-40B4-BE49-F238E27FC236}">
                <a16:creationId xmlns:a16="http://schemas.microsoft.com/office/drawing/2014/main" id="{DF0A1B4C-2B60-5D6B-F05C-E7BD20499BC9}"/>
              </a:ext>
            </a:extLst>
          </p:cNvPr>
          <p:cNvSpPr>
            <a:spLocks noGrp="1"/>
          </p:cNvSpPr>
          <p:nvPr>
            <p:ph idx="1"/>
          </p:nvPr>
        </p:nvSpPr>
        <p:spPr/>
        <p:txBody>
          <a:bodyPr>
            <a:normAutofit fontScale="47500" lnSpcReduction="20000"/>
          </a:bodyPr>
          <a:lstStyle/>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r>
              <a:rPr lang="de-DE" sz="3600" dirty="0">
                <a:latin typeface="Arial" panose="020B0604020202020204" pitchFamily="34" charset="0"/>
                <a:ea typeface="Calibri" panose="020F0502020204030204" pitchFamily="34" charset="0"/>
                <a:cs typeface="Times New Roman" panose="02020603050405020304" pitchFamily="18" charset="0"/>
              </a:rPr>
              <a:t>„…</a:t>
            </a:r>
            <a:r>
              <a:rPr lang="de-DE" sz="3600" i="1" dirty="0">
                <a:latin typeface="Arial" panose="020B0604020202020204" pitchFamily="34" charset="0"/>
                <a:ea typeface="Calibri" panose="020F0502020204030204" pitchFamily="34" charset="0"/>
                <a:cs typeface="Times New Roman" panose="02020603050405020304" pitchFamily="18" charset="0"/>
              </a:rPr>
              <a:t>der Ort, an den die </a:t>
            </a:r>
            <a:r>
              <a:rPr lang="de-DE" sz="3600" b="1" i="1" dirty="0">
                <a:latin typeface="Arial" panose="020B0604020202020204" pitchFamily="34" charset="0"/>
                <a:ea typeface="Calibri" panose="020F0502020204030204" pitchFamily="34" charset="0"/>
                <a:cs typeface="Times New Roman" panose="02020603050405020304" pitchFamily="18" charset="0"/>
              </a:rPr>
              <a:t>Waren gemäß dem Vertrag geliefert wurden </a:t>
            </a:r>
            <a:r>
              <a:rPr lang="de-DE" sz="3600" i="1" dirty="0">
                <a:latin typeface="Arial" panose="020B0604020202020204" pitchFamily="34" charset="0"/>
                <a:ea typeface="Calibri" panose="020F0502020204030204" pitchFamily="34" charset="0"/>
                <a:cs typeface="Times New Roman" panose="02020603050405020304" pitchFamily="18" charset="0"/>
              </a:rPr>
              <a:t>oder hätten geliefert werden müssen, auf der </a:t>
            </a:r>
            <a:r>
              <a:rPr lang="de-DE" sz="3600" b="1" i="1" dirty="0">
                <a:latin typeface="Arial" panose="020B0604020202020204" pitchFamily="34" charset="0"/>
                <a:ea typeface="Calibri" panose="020F0502020204030204" pitchFamily="34" charset="0"/>
                <a:cs typeface="Times New Roman" panose="02020603050405020304" pitchFamily="18" charset="0"/>
              </a:rPr>
              <a:t>Grundlage der Bestimmungen dieses Vertrags </a:t>
            </a:r>
            <a:r>
              <a:rPr lang="de-DE" sz="3600" i="1" dirty="0">
                <a:latin typeface="Arial" panose="020B0604020202020204" pitchFamily="34" charset="0"/>
                <a:ea typeface="Calibri" panose="020F0502020204030204" pitchFamily="34" charset="0"/>
                <a:cs typeface="Times New Roman" panose="02020603050405020304" pitchFamily="18" charset="0"/>
              </a:rPr>
              <a:t>zu bestimmen ist, dass das angerufene nationale Gericht bei der Prüfung, ob der Lieferort "gemäß dem Vertrag" bestimmt wurde, alle relevanten Begriffe und Klauseln dieses Vertrags berücksichtigen muss, die geeignet sind, diesen Ort eindeutig zu bezeichnen, </a:t>
            </a:r>
            <a:r>
              <a:rPr lang="de-DE" sz="3600" b="1" i="1" dirty="0">
                <a:latin typeface="Arial" panose="020B0604020202020204" pitchFamily="34" charset="0"/>
                <a:ea typeface="Calibri" panose="020F0502020204030204" pitchFamily="34" charset="0"/>
                <a:cs typeface="Times New Roman" panose="02020603050405020304" pitchFamily="18" charset="0"/>
              </a:rPr>
              <a:t>einschließlich der Begriffe und Klauseln, die von den Gepflogenheiten des internationalen Handels allgemein anerkannt und verankert sind, wie die von der Internationalen Handelskammer (ICC) ausgearbeiteten </a:t>
            </a:r>
            <a:r>
              <a:rPr lang="de-DE" sz="3600" b="1" i="1" dirty="0" err="1">
                <a:latin typeface="Arial" panose="020B0604020202020204" pitchFamily="34" charset="0"/>
                <a:ea typeface="Calibri" panose="020F0502020204030204" pitchFamily="34" charset="0"/>
                <a:cs typeface="Times New Roman" panose="02020603050405020304" pitchFamily="18" charset="0"/>
              </a:rPr>
              <a:t>Incoterms</a:t>
            </a:r>
            <a:r>
              <a:rPr lang="de-DE" sz="3600" b="1" i="1" dirty="0">
                <a:latin typeface="Arial" panose="020B0604020202020204" pitchFamily="34" charset="0"/>
                <a:ea typeface="Calibri" panose="020F0502020204030204" pitchFamily="34" charset="0"/>
                <a:cs typeface="Times New Roman" panose="02020603050405020304" pitchFamily="18" charset="0"/>
              </a:rPr>
              <a:t> ("international </a:t>
            </a:r>
            <a:r>
              <a:rPr lang="de-DE" sz="3600" b="1" i="1" dirty="0" err="1">
                <a:latin typeface="Arial" panose="020B0604020202020204" pitchFamily="34" charset="0"/>
                <a:ea typeface="Calibri" panose="020F0502020204030204" pitchFamily="34" charset="0"/>
                <a:cs typeface="Times New Roman" panose="02020603050405020304" pitchFamily="18" charset="0"/>
              </a:rPr>
              <a:t>commercial</a:t>
            </a:r>
            <a:r>
              <a:rPr lang="de-DE" sz="3600" b="1" i="1" dirty="0">
                <a:latin typeface="Arial" panose="020B0604020202020204" pitchFamily="34" charset="0"/>
                <a:ea typeface="Calibri" panose="020F0502020204030204" pitchFamily="34" charset="0"/>
                <a:cs typeface="Times New Roman" panose="02020603050405020304" pitchFamily="18" charset="0"/>
              </a:rPr>
              <a:t> </a:t>
            </a:r>
            <a:r>
              <a:rPr lang="de-DE" sz="3600" b="1" i="1" dirty="0" err="1">
                <a:latin typeface="Arial" panose="020B0604020202020204" pitchFamily="34" charset="0"/>
                <a:ea typeface="Calibri" panose="020F0502020204030204" pitchFamily="34" charset="0"/>
                <a:cs typeface="Times New Roman" panose="02020603050405020304" pitchFamily="18" charset="0"/>
              </a:rPr>
              <a:t>terms</a:t>
            </a:r>
            <a:r>
              <a:rPr lang="de-DE" sz="3600" b="1" i="1" dirty="0">
                <a:latin typeface="Arial" panose="020B0604020202020204" pitchFamily="34" charset="0"/>
                <a:ea typeface="Calibri" panose="020F0502020204030204" pitchFamily="34" charset="0"/>
                <a:cs typeface="Times New Roman" panose="02020603050405020304" pitchFamily="18" charset="0"/>
              </a:rPr>
              <a:t>"), </a:t>
            </a:r>
            <a:r>
              <a:rPr lang="de-DE" sz="3600" i="1" dirty="0">
                <a:latin typeface="Arial" panose="020B0604020202020204" pitchFamily="34" charset="0"/>
                <a:ea typeface="Calibri" panose="020F0502020204030204" pitchFamily="34" charset="0"/>
                <a:cs typeface="Times New Roman" panose="02020603050405020304" pitchFamily="18" charset="0"/>
              </a:rPr>
              <a:t>dass, </a:t>
            </a:r>
            <a:r>
              <a:rPr lang="de-DE" sz="3600" b="1" i="1" dirty="0">
                <a:latin typeface="Arial" panose="020B0604020202020204" pitchFamily="34" charset="0"/>
                <a:ea typeface="Calibri" panose="020F0502020204030204" pitchFamily="34" charset="0"/>
                <a:cs typeface="Times New Roman" panose="02020603050405020304" pitchFamily="18" charset="0"/>
              </a:rPr>
              <a:t>wenn es unmöglich ist, </a:t>
            </a:r>
            <a:r>
              <a:rPr lang="de-DE" sz="3600" i="1" dirty="0">
                <a:latin typeface="Arial" panose="020B0604020202020204" pitchFamily="34" charset="0"/>
                <a:ea typeface="Calibri" panose="020F0502020204030204" pitchFamily="34" charset="0"/>
                <a:cs typeface="Times New Roman" panose="02020603050405020304" pitchFamily="18" charset="0"/>
              </a:rPr>
              <a:t>den Lieferort auf dieser Grundlage ohne Bezugnahme auf das auf den Vertrag anwendbare materielle Recht zu bestimmen, dieser Ort dann der Ort </a:t>
            </a:r>
            <a:r>
              <a:rPr lang="de-DE" sz="3600" b="1" i="1" dirty="0">
                <a:latin typeface="Arial" panose="020B0604020202020204" pitchFamily="34" charset="0"/>
                <a:ea typeface="Calibri" panose="020F0502020204030204" pitchFamily="34" charset="0"/>
                <a:cs typeface="Times New Roman" panose="02020603050405020304" pitchFamily="18" charset="0"/>
              </a:rPr>
              <a:t>der tatsächlichen Übergabe der Waren </a:t>
            </a:r>
            <a:r>
              <a:rPr lang="de-DE" sz="3600" i="1" dirty="0">
                <a:latin typeface="Arial" panose="020B0604020202020204" pitchFamily="34" charset="0"/>
                <a:ea typeface="Calibri" panose="020F0502020204030204" pitchFamily="34" charset="0"/>
                <a:cs typeface="Times New Roman" panose="02020603050405020304" pitchFamily="18" charset="0"/>
              </a:rPr>
              <a:t>ist, durch die der Käufer die tatsächliche Verfügungsgewalt über diese Waren am Endbestimmungsort des Kaufgeschäfts erlangt hat oder hätte erlangen müssen. (EuGH, Urteil vom 25. Februar 2010, Car </a:t>
            </a:r>
            <a:r>
              <a:rPr lang="de-DE" sz="3600" i="1" dirty="0" err="1">
                <a:latin typeface="Arial" panose="020B0604020202020204" pitchFamily="34" charset="0"/>
                <a:ea typeface="Calibri" panose="020F0502020204030204" pitchFamily="34" charset="0"/>
                <a:cs typeface="Times New Roman" panose="02020603050405020304" pitchFamily="18" charset="0"/>
              </a:rPr>
              <a:t>Trim</a:t>
            </a:r>
            <a:r>
              <a:rPr lang="de-DE" sz="3600" i="1" dirty="0">
                <a:latin typeface="Arial" panose="020B0604020202020204" pitchFamily="34" charset="0"/>
                <a:ea typeface="Calibri" panose="020F0502020204030204" pitchFamily="34" charset="0"/>
                <a:cs typeface="Times New Roman" panose="02020603050405020304" pitchFamily="18" charset="0"/>
              </a:rPr>
              <a:t>, C-381/08 und EuGH, Urteil vom 9. Juni 2011, </a:t>
            </a:r>
            <a:r>
              <a:rPr lang="de-DE" sz="3600" i="1" dirty="0" err="1">
                <a:latin typeface="Arial" panose="020B0604020202020204" pitchFamily="34" charset="0"/>
                <a:ea typeface="Calibri" panose="020F0502020204030204" pitchFamily="34" charset="0"/>
                <a:cs typeface="Times New Roman" panose="02020603050405020304" pitchFamily="18" charset="0"/>
              </a:rPr>
              <a:t>Electrosteel</a:t>
            </a:r>
            <a:r>
              <a:rPr lang="de-DE" sz="3600" i="1" dirty="0">
                <a:latin typeface="Arial" panose="020B0604020202020204" pitchFamily="34" charset="0"/>
                <a:ea typeface="Calibri" panose="020F0502020204030204" pitchFamily="34" charset="0"/>
                <a:cs typeface="Times New Roman" panose="02020603050405020304" pitchFamily="18" charset="0"/>
              </a:rPr>
              <a:t> Europe, C-87/10)“.</a:t>
            </a:r>
            <a:endParaRPr lang="fr-FR" sz="3600" i="1"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BC0168F0-9736-1573-29C0-F62593A8CCC5}"/>
              </a:ext>
            </a:extLst>
          </p:cNvPr>
          <p:cNvSpPr txBox="1"/>
          <p:nvPr/>
        </p:nvSpPr>
        <p:spPr>
          <a:xfrm>
            <a:off x="1465990" y="1825625"/>
            <a:ext cx="9341557" cy="830997"/>
          </a:xfrm>
          <a:prstGeom prst="rect">
            <a:avLst/>
          </a:prstGeom>
          <a:noFill/>
        </p:spPr>
        <p:txBody>
          <a:bodyPr wrap="square" rtlCol="0">
            <a:spAutoFit/>
          </a:bodyPr>
          <a:lstStyle/>
          <a:p>
            <a:r>
              <a:rPr lang="fr-FR" sz="2400" b="1" dirty="0"/>
              <a:t>Cour de cassation, civile, Chambre commerciale, 8 février 2023, 21-13.536, Publié au bulletin – </a:t>
            </a:r>
            <a:r>
              <a:rPr lang="fr-FR" sz="2400" b="1" dirty="0" err="1"/>
              <a:t>Rechtsspruch</a:t>
            </a:r>
            <a:r>
              <a:rPr lang="fr-FR" sz="2400" b="1" dirty="0"/>
              <a:t> 1 </a:t>
            </a:r>
          </a:p>
        </p:txBody>
      </p:sp>
    </p:spTree>
    <p:extLst>
      <p:ext uri="{BB962C8B-B14F-4D97-AF65-F5344CB8AC3E}">
        <p14:creationId xmlns:p14="http://schemas.microsoft.com/office/powerpoint/2010/main" val="41878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ZWEITER BLICK IN DIE RECHTSPRECHUNG </a:t>
            </a:r>
          </a:p>
        </p:txBody>
      </p:sp>
      <p:sp>
        <p:nvSpPr>
          <p:cNvPr id="4" name="Espace réservé du contenu 3">
            <a:extLst>
              <a:ext uri="{FF2B5EF4-FFF2-40B4-BE49-F238E27FC236}">
                <a16:creationId xmlns:a16="http://schemas.microsoft.com/office/drawing/2014/main" id="{DF0A1B4C-2B60-5D6B-F05C-E7BD20499BC9}"/>
              </a:ext>
            </a:extLst>
          </p:cNvPr>
          <p:cNvSpPr>
            <a:spLocks noGrp="1"/>
          </p:cNvSpPr>
          <p:nvPr>
            <p:ph idx="1"/>
          </p:nvPr>
        </p:nvSpPr>
        <p:spPr/>
        <p:txBody>
          <a:bodyPr>
            <a:normAutofit fontScale="92500" lnSpcReduction="20000"/>
          </a:bodyPr>
          <a:lstStyle/>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r>
              <a:rPr lang="de-DE" dirty="0">
                <a:latin typeface="Arial" panose="020B0604020202020204" pitchFamily="34" charset="0"/>
                <a:ea typeface="Calibri" panose="020F0502020204030204" pitchFamily="34" charset="0"/>
                <a:cs typeface="Times New Roman" panose="02020603050405020304" pitchFamily="18" charset="0"/>
              </a:rPr>
              <a:t>Das Urteil des Berufungsgerichts ist kritikwürdig da es die „ </a:t>
            </a:r>
            <a:r>
              <a:rPr lang="de-DE" i="1" dirty="0">
                <a:latin typeface="Arial" panose="020B0604020202020204" pitchFamily="34" charset="0"/>
                <a:ea typeface="Calibri" panose="020F0502020204030204" pitchFamily="34" charset="0"/>
                <a:cs typeface="Times New Roman" panose="02020603050405020304" pitchFamily="18" charset="0"/>
              </a:rPr>
              <a:t>Annahme der Klausel "Lieferzeit" in einem nicht vom Verkäufer unterzeichneten Dokument sah, obwohl das Gericht feststellte, dass sich der Leasingvertrag ausdrücklich auf die ursprüngliche Bestellung bezog, die den Verkäufer und Käufer verbunden hatte, und die </a:t>
            </a:r>
            <a:r>
              <a:rPr lang="de-DE" b="1" i="1" dirty="0">
                <a:latin typeface="Arial" panose="020B0604020202020204" pitchFamily="34" charset="0"/>
                <a:ea typeface="Calibri" panose="020F0502020204030204" pitchFamily="34" charset="0"/>
                <a:cs typeface="Times New Roman" panose="02020603050405020304" pitchFamily="18" charset="0"/>
              </a:rPr>
              <a:t>Rechnung des Verkäufers die Angabe des </a:t>
            </a:r>
            <a:r>
              <a:rPr lang="de-DE" b="1" i="1" dirty="0" err="1">
                <a:latin typeface="Arial" panose="020B0604020202020204" pitchFamily="34" charset="0"/>
                <a:ea typeface="Calibri" panose="020F0502020204030204" pitchFamily="34" charset="0"/>
                <a:cs typeface="Times New Roman" panose="02020603050405020304" pitchFamily="18" charset="0"/>
              </a:rPr>
              <a:t>Incoterms</a:t>
            </a:r>
            <a:r>
              <a:rPr lang="de-DE" b="1" i="1" dirty="0">
                <a:latin typeface="Arial" panose="020B0604020202020204" pitchFamily="34" charset="0"/>
                <a:ea typeface="Calibri" panose="020F0502020204030204" pitchFamily="34" charset="0"/>
                <a:cs typeface="Times New Roman" panose="02020603050405020304" pitchFamily="18" charset="0"/>
              </a:rPr>
              <a:t> EXW aus dem Dokument "Annahme der Bestellung" übernahm, </a:t>
            </a:r>
            <a:r>
              <a:rPr lang="de-DE" i="1" dirty="0">
                <a:latin typeface="Arial" panose="020B0604020202020204" pitchFamily="34" charset="0"/>
                <a:ea typeface="Calibri" panose="020F0502020204030204" pitchFamily="34" charset="0"/>
                <a:cs typeface="Times New Roman" panose="02020603050405020304" pitchFamily="18" charset="0"/>
              </a:rPr>
              <a:t>das der Verkäufer am 7. Juli 2015 an den Käufer geschickt hatte“.</a:t>
            </a:r>
          </a:p>
          <a:p>
            <a:pPr marL="0" lvl="0" indent="0" algn="just">
              <a:lnSpc>
                <a:spcPct val="120000"/>
              </a:lnSpc>
              <a:buNone/>
            </a:pPr>
            <a:endParaRPr lang="fr-FR" sz="3600" dirty="0">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20000"/>
              </a:lnSpc>
              <a:buNone/>
            </a:pPr>
            <a:endParaRPr lang="fr-FR"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BC0168F0-9736-1573-29C0-F62593A8CCC5}"/>
              </a:ext>
            </a:extLst>
          </p:cNvPr>
          <p:cNvSpPr txBox="1"/>
          <p:nvPr/>
        </p:nvSpPr>
        <p:spPr>
          <a:xfrm>
            <a:off x="1465990" y="1825625"/>
            <a:ext cx="9341557" cy="830997"/>
          </a:xfrm>
          <a:prstGeom prst="rect">
            <a:avLst/>
          </a:prstGeom>
          <a:noFill/>
        </p:spPr>
        <p:txBody>
          <a:bodyPr wrap="square" rtlCol="0">
            <a:spAutoFit/>
          </a:bodyPr>
          <a:lstStyle/>
          <a:p>
            <a:r>
              <a:rPr lang="fr-FR" sz="2400" b="1" dirty="0"/>
              <a:t>Cour de cassation, civile, Chambre commerciale, 8 février 2023, 21-13.536, Publié au bulletin – </a:t>
            </a:r>
            <a:r>
              <a:rPr lang="fr-FR" sz="2400" b="1" dirty="0" err="1"/>
              <a:t>Rechtsspruch</a:t>
            </a:r>
            <a:r>
              <a:rPr lang="fr-FR" sz="2400" b="1" dirty="0"/>
              <a:t> 2</a:t>
            </a:r>
          </a:p>
        </p:txBody>
      </p:sp>
    </p:spTree>
    <p:extLst>
      <p:ext uri="{BB962C8B-B14F-4D97-AF65-F5344CB8AC3E}">
        <p14:creationId xmlns:p14="http://schemas.microsoft.com/office/powerpoint/2010/main" val="313896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3AB37-53F1-FD2B-423E-48EF0B2798A6}"/>
              </a:ext>
            </a:extLst>
          </p:cNvPr>
          <p:cNvSpPr>
            <a:spLocks noGrp="1"/>
          </p:cNvSpPr>
          <p:nvPr>
            <p:ph type="title"/>
          </p:nvPr>
        </p:nvSpPr>
        <p:spPr/>
        <p:txBody>
          <a:bodyPr/>
          <a:lstStyle/>
          <a:p>
            <a:r>
              <a:rPr lang="fr-FR" b="1" dirty="0" err="1">
                <a:solidFill>
                  <a:srgbClr val="FF0000"/>
                </a:solidFill>
              </a:rPr>
              <a:t>Wie</a:t>
            </a:r>
            <a:r>
              <a:rPr lang="fr-FR" b="1" dirty="0">
                <a:solidFill>
                  <a:srgbClr val="FF0000"/>
                </a:solidFill>
              </a:rPr>
              <a:t> </a:t>
            </a:r>
            <a:r>
              <a:rPr lang="fr-FR" b="1" dirty="0" err="1">
                <a:solidFill>
                  <a:srgbClr val="FF0000"/>
                </a:solidFill>
              </a:rPr>
              <a:t>vermeidet</a:t>
            </a:r>
            <a:r>
              <a:rPr lang="fr-FR" b="1" dirty="0">
                <a:solidFill>
                  <a:srgbClr val="FF0000"/>
                </a:solidFill>
              </a:rPr>
              <a:t> man den </a:t>
            </a:r>
            <a:r>
              <a:rPr lang="fr-FR" b="1" dirty="0" err="1">
                <a:solidFill>
                  <a:srgbClr val="FF0000"/>
                </a:solidFill>
              </a:rPr>
              <a:t>Weg</a:t>
            </a:r>
            <a:r>
              <a:rPr lang="fr-FR" b="1" dirty="0">
                <a:solidFill>
                  <a:srgbClr val="FF0000"/>
                </a:solidFill>
              </a:rPr>
              <a:t> zum </a:t>
            </a:r>
            <a:r>
              <a:rPr lang="fr-FR" b="1" dirty="0" err="1">
                <a:solidFill>
                  <a:srgbClr val="FF0000"/>
                </a:solidFill>
              </a:rPr>
              <a:t>Gericht</a:t>
            </a:r>
            <a:r>
              <a:rPr lang="fr-FR" b="1" dirty="0">
                <a:solidFill>
                  <a:srgbClr val="FF0000"/>
                </a:solidFill>
              </a:rPr>
              <a:t>?</a:t>
            </a:r>
          </a:p>
        </p:txBody>
      </p:sp>
      <p:pic>
        <p:nvPicPr>
          <p:cNvPr id="5" name="Espace réservé du contenu 4" descr="Une image contenant texte, Police, dessin humoristique, clipart&#10;&#10;Description générée automatiquement">
            <a:extLst>
              <a:ext uri="{FF2B5EF4-FFF2-40B4-BE49-F238E27FC236}">
                <a16:creationId xmlns:a16="http://schemas.microsoft.com/office/drawing/2014/main" id="{B5A3AD5C-FBE5-EB17-41E3-D19592CAC6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320" y="2094441"/>
            <a:ext cx="5278120" cy="4398434"/>
          </a:xfrm>
        </p:spPr>
      </p:pic>
      <p:sp>
        <p:nvSpPr>
          <p:cNvPr id="10" name="ZoneTexte 9">
            <a:extLst>
              <a:ext uri="{FF2B5EF4-FFF2-40B4-BE49-F238E27FC236}">
                <a16:creationId xmlns:a16="http://schemas.microsoft.com/office/drawing/2014/main" id="{00AC5BB4-3462-714F-7CDE-A1E00029B869}"/>
              </a:ext>
            </a:extLst>
          </p:cNvPr>
          <p:cNvSpPr txBox="1"/>
          <p:nvPr/>
        </p:nvSpPr>
        <p:spPr>
          <a:xfrm>
            <a:off x="6578600" y="1991360"/>
            <a:ext cx="4958080" cy="5047536"/>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r>
              <a:rPr lang="fr-FR" sz="4400" dirty="0">
                <a:solidFill>
                  <a:schemeClr val="accent4">
                    <a:lumMod val="75000"/>
                  </a:schemeClr>
                </a:solidFill>
              </a:rPr>
              <a:t>Man </a:t>
            </a:r>
            <a:r>
              <a:rPr lang="fr-FR" sz="4400" dirty="0" err="1">
                <a:solidFill>
                  <a:schemeClr val="accent4">
                    <a:lumMod val="75000"/>
                  </a:schemeClr>
                </a:solidFill>
              </a:rPr>
              <a:t>verwendet</a:t>
            </a:r>
            <a:r>
              <a:rPr lang="fr-FR" sz="4400" dirty="0">
                <a:solidFill>
                  <a:schemeClr val="accent4">
                    <a:lumMod val="75000"/>
                  </a:schemeClr>
                </a:solidFill>
              </a:rPr>
              <a:t> Incoterms </a:t>
            </a:r>
            <a:r>
              <a:rPr lang="fr-FR" sz="4400" dirty="0" err="1">
                <a:solidFill>
                  <a:schemeClr val="accent4">
                    <a:lumMod val="75000"/>
                  </a:schemeClr>
                </a:solidFill>
              </a:rPr>
              <a:t>richtig</a:t>
            </a:r>
            <a:r>
              <a:rPr lang="fr-FR" sz="4400" dirty="0">
                <a:solidFill>
                  <a:schemeClr val="accent4">
                    <a:lumMod val="75000"/>
                  </a:schemeClr>
                </a:solidFill>
              </a:rPr>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13005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p:txBody>
          <a:bodyPr/>
          <a:lstStyle/>
          <a:p>
            <a:r>
              <a:rPr lang="fr-FR" b="1" dirty="0">
                <a:solidFill>
                  <a:srgbClr val="FF0000"/>
                </a:solidFill>
              </a:rPr>
              <a:t>II. MEINE PERSÖNLICHEN PRAXIS TIPPS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p:txBody>
          <a:bodyPr>
            <a:normAutofit/>
          </a:bodyPr>
          <a:lstStyle/>
          <a:p>
            <a:pPr marL="0" lvl="0" indent="0" algn="just">
              <a:lnSpc>
                <a:spcPct val="107000"/>
              </a:lnSpc>
              <a:buNone/>
            </a:pPr>
            <a:r>
              <a:rPr lang="de-DE"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Goldener Tipp </a:t>
            </a:r>
            <a:r>
              <a:rPr lang="de-DE"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1: Wählen Sie den passenden </a:t>
            </a:r>
            <a:r>
              <a:rPr lang="de-DE" b="1" dirty="0" err="1">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Incoterms</a:t>
            </a:r>
            <a:r>
              <a:rPr lang="de-DE"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 </a:t>
            </a:r>
          </a:p>
          <a:p>
            <a:pPr marL="0" lvl="0" indent="0" algn="just">
              <a:lnSpc>
                <a:spcPct val="107000"/>
              </a:lnSpc>
              <a:buNone/>
            </a:pPr>
            <a:endParaRPr lang="de-DE" sz="1800" b="1"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de-DE" sz="2000" dirty="0">
                <a:latin typeface="Arial" panose="020B0604020202020204" pitchFamily="34" charset="0"/>
                <a:ea typeface="Calibri" panose="020F0502020204030204" pitchFamily="34" charset="0"/>
                <a:cs typeface="Times New Roman" panose="02020603050405020304" pitchFamily="18" charset="0"/>
              </a:rPr>
              <a:t>Je nach </a:t>
            </a:r>
            <a:r>
              <a:rPr lang="de-DE" sz="2000" dirty="0">
                <a:effectLst/>
                <a:latin typeface="Arial" panose="020B0604020202020204" pitchFamily="34" charset="0"/>
                <a:ea typeface="Calibri" panose="020F0502020204030204" pitchFamily="34" charset="0"/>
                <a:cs typeface="Times New Roman" panose="02020603050405020304" pitchFamily="18" charset="0"/>
              </a:rPr>
              <a:t>Fach- und Einflussbereich ! </a:t>
            </a:r>
            <a:r>
              <a:rPr lang="de-DE" sz="2000" dirty="0">
                <a:latin typeface="Arial" panose="020B0604020202020204" pitchFamily="34" charset="0"/>
                <a:ea typeface="Calibri" panose="020F0502020204030204" pitchFamily="34" charset="0"/>
                <a:cs typeface="Times New Roman" panose="02020603050405020304" pitchFamily="18" charset="0"/>
              </a:rPr>
              <a:t>Kundenservice ? Käufer oder Verkäufer? </a:t>
            </a:r>
          </a:p>
          <a:p>
            <a:pPr marL="0" lvl="0" indent="0" algn="just">
              <a:lnSpc>
                <a:spcPct val="107000"/>
              </a:lnSpc>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de-DE" sz="2000" dirty="0">
                <a:effectLst/>
                <a:latin typeface="Arial" panose="020B0604020202020204" pitchFamily="34" charset="0"/>
                <a:ea typeface="Calibri" panose="020F0502020204030204" pitchFamily="34" charset="0"/>
                <a:cs typeface="Times New Roman" panose="02020603050405020304" pitchFamily="18" charset="0"/>
              </a:rPr>
              <a:t>Kategorie „C“, wenn der Verkäufer die Lieferung sichern/die Logistik kontrollieren möchte, jedoch mit einem schnellstmöglichen Gefahrenübergang</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de-DE" sz="2000" dirty="0">
                <a:effectLst/>
                <a:latin typeface="Arial" panose="020B0604020202020204" pitchFamily="34" charset="0"/>
                <a:ea typeface="Calibri" panose="020F0502020204030204" pitchFamily="34" charset="0"/>
                <a:cs typeface="Times New Roman" panose="02020603050405020304" pitchFamily="18" charset="0"/>
              </a:rPr>
              <a:t>Kategorie „D“ für „umfassenden Kundendienst“ (aber achten Sie darauf, Ihren Einflussbereich zu kontrollieren). Achtung wenn das Exportland unsicher ist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de-DE" sz="2000" dirty="0">
                <a:effectLst/>
                <a:latin typeface="Arial" panose="020B0604020202020204" pitchFamily="34" charset="0"/>
                <a:ea typeface="Calibri" panose="020F0502020204030204" pitchFamily="34" charset="0"/>
                <a:cs typeface="Times New Roman" panose="02020603050405020304" pitchFamily="18" charset="0"/>
              </a:rPr>
              <a:t>Kategorie „ EXW“ oder „F“ (je nach Interesse)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25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p:txBody>
          <a:bodyPr/>
          <a:lstStyle/>
          <a:p>
            <a:r>
              <a:rPr lang="fr-FR" b="1" dirty="0">
                <a:solidFill>
                  <a:srgbClr val="FF0000"/>
                </a:solidFill>
              </a:rPr>
              <a:t>MEINE PERSÖNLICHEN PRAXIS TIPPS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p:txBody>
          <a:bodyPr>
            <a:normAutofit/>
          </a:bodyPr>
          <a:lstStyle/>
          <a:p>
            <a:pPr marL="342900" lvl="0" indent="-342900" algn="just">
              <a:lnSpc>
                <a:spcPct val="107000"/>
              </a:lnSpc>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a:p>
            <a:pPr marL="0" indent="0" algn="just">
              <a:lnSpc>
                <a:spcPct val="107000"/>
              </a:lnSpc>
              <a:buNone/>
            </a:pPr>
            <a:r>
              <a:rPr lang="de-DE"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Goldener Tipp 2: Berücksichtigen Sie Transportzeiten</a:t>
            </a:r>
            <a:endParaRPr lang="de-DE" sz="1800" dirty="0">
              <a:latin typeface="Arial" panose="020B0604020202020204" pitchFamily="34" charset="0"/>
              <a:ea typeface="Calibri" panose="020F0502020204030204" pitchFamily="34" charset="0"/>
            </a:endParaRPr>
          </a:p>
          <a:p>
            <a:pPr marL="0" lvl="0" indent="0" algn="just">
              <a:lnSpc>
                <a:spcPct val="107000"/>
              </a:lnSpc>
              <a:buNone/>
            </a:pPr>
            <a:endParaRPr lang="de-DE" sz="1800" dirty="0">
              <a:latin typeface="Arial" panose="020B0604020202020204" pitchFamily="34" charset="0"/>
              <a:ea typeface="Calibri" panose="020F0502020204030204" pitchFamily="34" charset="0"/>
            </a:endParaRPr>
          </a:p>
          <a:p>
            <a:pPr marL="0" lvl="0" indent="0" algn="just">
              <a:lnSpc>
                <a:spcPct val="107000"/>
              </a:lnSpc>
              <a:buNone/>
            </a:pPr>
            <a:r>
              <a:rPr lang="de-DE" sz="2500" dirty="0">
                <a:effectLst/>
                <a:latin typeface="Arial" panose="020B0604020202020204" pitchFamily="34" charset="0"/>
                <a:ea typeface="Calibri" panose="020F0502020204030204" pitchFamily="34" charset="0"/>
              </a:rPr>
              <a:t>Berücksichtigen Sie Transportzeiten bei der Wahl der </a:t>
            </a:r>
            <a:r>
              <a:rPr lang="de-DE" sz="2500" dirty="0" err="1">
                <a:effectLst/>
                <a:latin typeface="Arial" panose="020B0604020202020204" pitchFamily="34" charset="0"/>
                <a:ea typeface="Calibri" panose="020F0502020204030204" pitchFamily="34" charset="0"/>
              </a:rPr>
              <a:t>Incoterms</a:t>
            </a:r>
            <a:r>
              <a:rPr lang="de-DE" sz="2500" baseline="30000" dirty="0">
                <a:effectLst/>
                <a:latin typeface="Arial" panose="020B0604020202020204" pitchFamily="34" charset="0"/>
                <a:ea typeface="Calibri" panose="020F0502020204030204" pitchFamily="34" charset="0"/>
              </a:rPr>
              <a:t>® </a:t>
            </a:r>
          </a:p>
          <a:p>
            <a:pPr marL="0" lvl="0" indent="0" algn="just">
              <a:lnSpc>
                <a:spcPct val="107000"/>
              </a:lnSpc>
              <a:buNone/>
            </a:pPr>
            <a:endParaRPr lang="de-DE" sz="2500" baseline="30000" dirty="0">
              <a:latin typeface="Arial" panose="020B0604020202020204" pitchFamily="34" charset="0"/>
              <a:ea typeface="Calibri" panose="020F0502020204030204" pitchFamily="34" charset="0"/>
            </a:endParaRPr>
          </a:p>
          <a:p>
            <a:pPr marL="0" lvl="0" indent="0" algn="just">
              <a:lnSpc>
                <a:spcPct val="107000"/>
              </a:lnSpc>
              <a:buNone/>
            </a:pPr>
            <a:r>
              <a:rPr lang="de-DE" sz="2500" dirty="0">
                <a:effectLst/>
                <a:latin typeface="Arial" panose="020B0604020202020204" pitchFamily="34" charset="0"/>
                <a:ea typeface="Calibri" panose="020F0502020204030204" pitchFamily="34" charset="0"/>
              </a:rPr>
              <a:t>z. B. „EXW spätestens 30.9.2015“ = „DDP spätestens 30.10.2015“, wenn der Transport 1 Monat dauert.</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50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p:txBody>
          <a:bodyPr/>
          <a:lstStyle/>
          <a:p>
            <a:r>
              <a:rPr lang="fr-FR" b="1" dirty="0">
                <a:solidFill>
                  <a:srgbClr val="FF0000"/>
                </a:solidFill>
              </a:rPr>
              <a:t>MEINE PERSÖNLICHEN PRAXIS TIPPS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p:txBody>
          <a:bodyPr>
            <a:normAutofit/>
          </a:bodyPr>
          <a:lstStyle/>
          <a:p>
            <a:pPr marL="0" indent="0" algn="just">
              <a:lnSpc>
                <a:spcPct val="107000"/>
              </a:lnSpc>
              <a:buNone/>
            </a:pPr>
            <a:r>
              <a:rPr lang="de-DE"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Goldener Tipp 3: Verwenden Sie nur genormte Abkürzungen</a:t>
            </a:r>
          </a:p>
          <a:p>
            <a:pPr marL="457200" algn="just">
              <a:lnSpc>
                <a:spcPct val="107000"/>
              </a:lnSpc>
            </a:pPr>
            <a:r>
              <a:rPr lang="fr-FR" sz="2200" dirty="0" err="1">
                <a:latin typeface="Arial" panose="020B0604020202020204" pitchFamily="34" charset="0"/>
                <a:ea typeface="Calibri" panose="020F0502020204030204" pitchFamily="34" charset="0"/>
                <a:cs typeface="Times New Roman" panose="02020603050405020304" pitchFamily="18" charset="0"/>
              </a:rPr>
              <a:t>Möglich</a:t>
            </a:r>
            <a:r>
              <a:rPr lang="fr-FR" sz="2200" dirty="0">
                <a:latin typeface="Arial" panose="020B0604020202020204" pitchFamily="34" charset="0"/>
                <a:ea typeface="Calibri" panose="020F0502020204030204" pitchFamily="34" charset="0"/>
                <a:cs typeface="Times New Roman" panose="02020603050405020304" pitchFamily="18" charset="0"/>
              </a:rPr>
              <a:t> aber nicht </a:t>
            </a:r>
            <a:r>
              <a:rPr lang="fr-FR" sz="2200" dirty="0" err="1">
                <a:latin typeface="Arial" panose="020B0604020202020204" pitchFamily="34" charset="0"/>
                <a:ea typeface="Calibri" panose="020F0502020204030204" pitchFamily="34" charset="0"/>
                <a:cs typeface="Times New Roman" panose="02020603050405020304" pitchFamily="18" charset="0"/>
              </a:rPr>
              <a:t>empfohlen</a:t>
            </a:r>
            <a:r>
              <a:rPr lang="fr-FR" sz="2200" dirty="0">
                <a:latin typeface="Arial" panose="020B0604020202020204" pitchFamily="34" charset="0"/>
                <a:ea typeface="Calibri" panose="020F0502020204030204" pitchFamily="34" charset="0"/>
                <a:cs typeface="Times New Roman" panose="02020603050405020304" pitchFamily="18" charset="0"/>
              </a:rPr>
              <a:t> die Incoterms</a:t>
            </a:r>
            <a:r>
              <a:rPr lang="de-DE" sz="2400" baseline="30000" dirty="0">
                <a:effectLst/>
                <a:latin typeface="Arial" panose="020B0604020202020204" pitchFamily="34" charset="0"/>
                <a:ea typeface="Calibri" panose="020F0502020204030204" pitchFamily="34" charset="0"/>
              </a:rPr>
              <a:t> ®</a:t>
            </a:r>
            <a:r>
              <a:rPr lang="fr-FR" sz="2200" dirty="0">
                <a:latin typeface="Arial" panose="020B0604020202020204" pitchFamily="34" charset="0"/>
                <a:ea typeface="Calibri" panose="020F0502020204030204" pitchFamily="34" charset="0"/>
                <a:cs typeface="Times New Roman" panose="02020603050405020304" pitchFamily="18" charset="0"/>
              </a:rPr>
              <a:t> zu </a:t>
            </a:r>
            <a:r>
              <a:rPr lang="fr-FR" sz="2200" dirty="0" err="1">
                <a:latin typeface="Arial" panose="020B0604020202020204" pitchFamily="34" charset="0"/>
                <a:ea typeface="Calibri" panose="020F0502020204030204" pitchFamily="34" charset="0"/>
                <a:cs typeface="Times New Roman" panose="02020603050405020304" pitchFamily="18" charset="0"/>
              </a:rPr>
              <a:t>adaptieren</a:t>
            </a:r>
            <a:r>
              <a:rPr lang="fr-FR" sz="2200" dirty="0">
                <a:latin typeface="Arial" panose="020B0604020202020204" pitchFamily="34" charset="0"/>
                <a:ea typeface="Calibri" panose="020F0502020204030204" pitchFamily="34" charset="0"/>
                <a:cs typeface="Times New Roman" panose="02020603050405020304" pitchFamily="18" charset="0"/>
              </a:rPr>
              <a:t> (FOB aber </a:t>
            </a:r>
            <a:r>
              <a:rPr lang="fr-FR" sz="2200" dirty="0" err="1">
                <a:latin typeface="Arial" panose="020B0604020202020204" pitchFamily="34" charset="0"/>
                <a:ea typeface="Calibri" panose="020F0502020204030204" pitchFamily="34" charset="0"/>
                <a:cs typeface="Times New Roman" panose="02020603050405020304" pitchFamily="18" charset="0"/>
              </a:rPr>
              <a:t>Käufer</a:t>
            </a:r>
            <a:r>
              <a:rPr lang="fr-FR" sz="2200" dirty="0">
                <a:latin typeface="Arial" panose="020B0604020202020204" pitchFamily="34" charset="0"/>
                <a:ea typeface="Calibri" panose="020F0502020204030204" pitchFamily="34" charset="0"/>
                <a:cs typeface="Times New Roman" panose="02020603050405020304" pitchFamily="18" charset="0"/>
              </a:rPr>
              <a:t> </a:t>
            </a:r>
            <a:r>
              <a:rPr lang="fr-FR" sz="2200" dirty="0" err="1">
                <a:latin typeface="Arial" panose="020B0604020202020204" pitchFamily="34" charset="0"/>
                <a:ea typeface="Calibri" panose="020F0502020204030204" pitchFamily="34" charset="0"/>
                <a:cs typeface="Times New Roman" panose="02020603050405020304" pitchFamily="18" charset="0"/>
              </a:rPr>
              <a:t>organisiert</a:t>
            </a:r>
            <a:r>
              <a:rPr lang="fr-FR" sz="2200" dirty="0">
                <a:latin typeface="Arial" panose="020B0604020202020204" pitchFamily="34" charset="0"/>
                <a:ea typeface="Calibri" panose="020F0502020204030204" pitchFamily="34" charset="0"/>
                <a:cs typeface="Times New Roman" panose="02020603050405020304" pitchFamily="18" charset="0"/>
              </a:rPr>
              <a:t> Transport auf Grund </a:t>
            </a:r>
            <a:r>
              <a:rPr lang="fr-FR" sz="2200" dirty="0" err="1">
                <a:latin typeface="Arial" panose="020B0604020202020204" pitchFamily="34" charset="0"/>
                <a:ea typeface="Calibri" panose="020F0502020204030204" pitchFamily="34" charset="0"/>
                <a:cs typeface="Times New Roman" panose="02020603050405020304" pitchFamily="18" charset="0"/>
              </a:rPr>
              <a:t>eines</a:t>
            </a:r>
            <a:r>
              <a:rPr lang="fr-FR" sz="2200" dirty="0">
                <a:latin typeface="Arial" panose="020B0604020202020204" pitchFamily="34" charset="0"/>
                <a:ea typeface="Calibri" panose="020F0502020204030204" pitchFamily="34" charset="0"/>
                <a:cs typeface="Times New Roman" panose="02020603050405020304" pitchFamily="18" charset="0"/>
              </a:rPr>
              <a:t> Mandats) </a:t>
            </a:r>
          </a:p>
          <a:p>
            <a:pPr marL="457200" algn="just">
              <a:lnSpc>
                <a:spcPct val="107000"/>
              </a:lnSpc>
            </a:pPr>
            <a:r>
              <a:rPr lang="de-DE" sz="2200" dirty="0">
                <a:effectLst/>
                <a:latin typeface="Arial" panose="020B0604020202020204" pitchFamily="34" charset="0"/>
                <a:ea typeface="Calibri" panose="020F0502020204030204" pitchFamily="34" charset="0"/>
                <a:cs typeface="Times New Roman" panose="02020603050405020304" pitchFamily="18" charset="0"/>
              </a:rPr>
              <a:t>Wenn eine Anpassung erforderlich ist, geben Sie im Kaufvertrag die erwarteten Auswirkungen der Änderung an (z. B. planen Sie bei einer Änderung der Kostenverteilung auch eine Änderung des Ortes des Gefahrenübergangs oder geben Sie deutlich an, dass dieser Ort nicht geändert wird).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de-DE" sz="2200" dirty="0">
                <a:effectLst/>
                <a:latin typeface="Arial" panose="020B0604020202020204" pitchFamily="34" charset="0"/>
                <a:ea typeface="Calibri" panose="020F0502020204030204" pitchFamily="34" charset="0"/>
                <a:cs typeface="Times New Roman" panose="02020603050405020304" pitchFamily="18" charset="0"/>
              </a:rPr>
              <a:t>bei der Bestimmung des </a:t>
            </a:r>
            <a:r>
              <a:rPr lang="de-DE" sz="2200" dirty="0" err="1">
                <a:effectLst/>
                <a:latin typeface="Arial" panose="020B0604020202020204" pitchFamily="34" charset="0"/>
                <a:ea typeface="Calibri" panose="020F0502020204030204" pitchFamily="34" charset="0"/>
                <a:cs typeface="Times New Roman" panose="02020603050405020304" pitchFamily="18" charset="0"/>
              </a:rPr>
              <a:t>Incoterms</a:t>
            </a:r>
            <a:r>
              <a:rPr lang="de-DE" sz="2200" dirty="0">
                <a:effectLst/>
                <a:latin typeface="Arial" panose="020B0604020202020204" pitchFamily="34" charset="0"/>
                <a:ea typeface="Calibri" panose="020F0502020204030204" pitchFamily="34" charset="0"/>
                <a:cs typeface="Times New Roman" panose="02020603050405020304" pitchFamily="18" charset="0"/>
              </a:rPr>
              <a:t>®,  prüfen Sie vorab die Infrastruktur vor Ort. Vermeiden Sie beispielsweise „ </a:t>
            </a:r>
            <a:r>
              <a:rPr lang="de-DE" sz="2200" i="1" dirty="0">
                <a:effectLst/>
                <a:latin typeface="Arial" panose="020B0604020202020204" pitchFamily="34" charset="0"/>
                <a:ea typeface="Calibri" panose="020F0502020204030204" pitchFamily="34" charset="0"/>
                <a:cs typeface="Times New Roman" panose="02020603050405020304" pitchFamily="18" charset="0"/>
              </a:rPr>
              <a:t>CIF- </a:t>
            </a:r>
            <a:r>
              <a:rPr lang="de-DE" sz="2200" i="1" dirty="0" err="1">
                <a:latin typeface="Arial" panose="020B0604020202020204" pitchFamily="34" charset="0"/>
                <a:ea typeface="Calibri" panose="020F0502020204030204" pitchFamily="34" charset="0"/>
                <a:cs typeface="Times New Roman" panose="02020603050405020304" pitchFamily="18" charset="0"/>
              </a:rPr>
              <a:t>landing</a:t>
            </a:r>
            <a:r>
              <a:rPr lang="de-DE" sz="2200" i="1" dirty="0">
                <a:effectLst/>
                <a:latin typeface="Arial" panose="020B0604020202020204" pitchFamily="34" charset="0"/>
                <a:ea typeface="Calibri" panose="020F0502020204030204" pitchFamily="34" charset="0"/>
                <a:cs typeface="Times New Roman" panose="02020603050405020304" pitchFamily="18" charset="0"/>
              </a:rPr>
              <a:t> </a:t>
            </a:r>
            <a:r>
              <a:rPr lang="de-DE" sz="2200" dirty="0">
                <a:effectLst/>
                <a:latin typeface="Arial" panose="020B0604020202020204" pitchFamily="34" charset="0"/>
                <a:ea typeface="Calibri" panose="020F0502020204030204" pitchFamily="34" charset="0"/>
                <a:cs typeface="Times New Roman" panose="02020603050405020304" pitchFamily="18" charset="0"/>
              </a:rPr>
              <a:t>“, wenn die Infrastruktur am Bestimmungshafen das Entladen zu sperriger Güter nicht zulässt.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5671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p:txBody>
          <a:bodyPr/>
          <a:lstStyle/>
          <a:p>
            <a:r>
              <a:rPr lang="fr-FR" b="1" dirty="0">
                <a:solidFill>
                  <a:srgbClr val="FF0000"/>
                </a:solidFill>
              </a:rPr>
              <a:t>MEINE PERSÖNLICHEN PRAXIS TIPPS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a:xfrm>
            <a:off x="838200" y="1564640"/>
            <a:ext cx="10515600" cy="4612323"/>
          </a:xfrm>
        </p:spPr>
        <p:txBody>
          <a:bodyPr>
            <a:normAutofit/>
          </a:bodyPr>
          <a:lstStyle/>
          <a:p>
            <a:pPr marL="342900" lvl="0" indent="-342900" algn="just">
              <a:lnSpc>
                <a:spcPct val="107000"/>
              </a:lnSpc>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27000"/>
              </a:lnSpc>
              <a:buNone/>
            </a:pPr>
            <a:r>
              <a:rPr lang="de-DE" sz="2700"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Goldener Tipp 4: Verwenden Sie das Akronym „INCOTERMS</a:t>
            </a:r>
            <a:r>
              <a:rPr lang="de-DE" sz="2700" dirty="0">
                <a:latin typeface="Arial" panose="020B0604020202020204" pitchFamily="34" charset="0"/>
                <a:ea typeface="Calibri" panose="020F0502020204030204" pitchFamily="34" charset="0"/>
                <a:cs typeface="Times New Roman" panose="02020603050405020304" pitchFamily="18" charset="0"/>
              </a:rPr>
              <a:t> </a:t>
            </a:r>
            <a:r>
              <a:rPr lang="de-DE" sz="2700" b="1" baseline="30000"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a:t>
            </a:r>
            <a:r>
              <a:rPr lang="de-DE" sz="2700"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 2020“ </a:t>
            </a:r>
          </a:p>
          <a:p>
            <a:pPr marL="342900" lvl="0" indent="-342900" algn="just">
              <a:lnSpc>
                <a:spcPct val="107000"/>
              </a:lnSpc>
              <a:buFont typeface="Symbol" panose="05050102010706020507" pitchFamily="18" charset="2"/>
              <a:buChar char=""/>
            </a:pPr>
            <a:r>
              <a:rPr lang="fr-FR" sz="2200" dirty="0" err="1">
                <a:effectLst/>
                <a:latin typeface="Arial" panose="020B0604020202020204" pitchFamily="34" charset="0"/>
                <a:ea typeface="Calibri" panose="020F0502020204030204" pitchFamily="34" charset="0"/>
                <a:cs typeface="Times New Roman" panose="02020603050405020304" pitchFamily="18" charset="0"/>
              </a:rPr>
              <a:t>Stellen</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Sie</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sicher</a:t>
            </a:r>
            <a:r>
              <a:rPr lang="fr-FR" sz="2200" dirty="0">
                <a:effectLst/>
                <a:latin typeface="Arial" panose="020B0604020202020204" pitchFamily="34" charset="0"/>
                <a:ea typeface="Calibri" panose="020F0502020204030204" pitchFamily="34" charset="0"/>
                <a:cs typeface="Times New Roman" panose="02020603050405020304" pitchFamily="18" charset="0"/>
              </a:rPr>
              <a:t> welche Version der Incoterms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verwendet</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werden</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soll</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insbesondere</a:t>
            </a:r>
            <a:r>
              <a:rPr lang="fr-FR" sz="2200" dirty="0">
                <a:effectLst/>
                <a:latin typeface="Arial" panose="020B0604020202020204" pitchFamily="34" charset="0"/>
                <a:ea typeface="Calibri" panose="020F0502020204030204" pitchFamily="34" charset="0"/>
                <a:cs typeface="Times New Roman" panose="02020603050405020304" pitchFamily="18" charset="0"/>
              </a:rPr>
              <a:t> in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Übergangsphasen</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de-DE" sz="2200" dirty="0">
                <a:effectLst/>
                <a:latin typeface="Arial" panose="020B0604020202020204" pitchFamily="34" charset="0"/>
                <a:ea typeface="Calibri" panose="020F0502020204030204" pitchFamily="34" charset="0"/>
                <a:cs typeface="Times New Roman" panose="02020603050405020304" pitchFamily="18" charset="0"/>
              </a:rPr>
              <a:t>Vermeiden Sie Inkonsistenzen zwischen </a:t>
            </a:r>
            <a:r>
              <a:rPr lang="de-DE" sz="2200" dirty="0" err="1">
                <a:effectLst/>
                <a:latin typeface="Arial" panose="020B0604020202020204" pitchFamily="34" charset="0"/>
                <a:ea typeface="Calibri" panose="020F0502020204030204" pitchFamily="34" charset="0"/>
                <a:cs typeface="Times New Roman" panose="02020603050405020304" pitchFamily="18" charset="0"/>
              </a:rPr>
              <a:t>Incoterms</a:t>
            </a:r>
            <a:r>
              <a:rPr lang="de-DE" sz="2200" dirty="0">
                <a:effectLst/>
                <a:latin typeface="Arial" panose="020B0604020202020204" pitchFamily="34" charset="0"/>
                <a:ea typeface="Calibri" panose="020F0502020204030204" pitchFamily="34" charset="0"/>
                <a:cs typeface="Times New Roman" panose="02020603050405020304" pitchFamily="18" charset="0"/>
              </a:rPr>
              <a:t> und Vertragsklauseln!</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de-DE" sz="2200" dirty="0">
                <a:effectLst/>
                <a:latin typeface="Arial" panose="020B0604020202020204" pitchFamily="34" charset="0"/>
                <a:ea typeface="Calibri" panose="020F0502020204030204" pitchFamily="34" charset="0"/>
                <a:cs typeface="Times New Roman" panose="02020603050405020304" pitchFamily="18" charset="0"/>
              </a:rPr>
              <a:t>Seien Sie bei der Festlegung des Lieferorts äußerst genau!</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de-DE" sz="2200" dirty="0">
                <a:latin typeface="Arial" panose="020B0604020202020204" pitchFamily="34" charset="0"/>
                <a:ea typeface="Calibri" panose="020F0502020204030204" pitchFamily="34" charset="0"/>
                <a:cs typeface="Times New Roman" panose="02020603050405020304" pitchFamily="18" charset="0"/>
              </a:rPr>
              <a:t>Anstatt das Akronym „FCA ROISSY“ zu verwenden, geben Sie „FCA + genaue </a:t>
            </a:r>
            <a:r>
              <a:rPr lang="fr-FR" sz="2200" dirty="0" err="1">
                <a:latin typeface="Arial" panose="020B0604020202020204" pitchFamily="34" charset="0"/>
                <a:ea typeface="Calibri" panose="020F0502020204030204" pitchFamily="34" charset="0"/>
                <a:cs typeface="Times New Roman" panose="02020603050405020304" pitchFamily="18" charset="0"/>
              </a:rPr>
              <a:t>Lieferadresse</a:t>
            </a:r>
            <a:r>
              <a:rPr lang="fr-FR" sz="2200" dirty="0">
                <a:latin typeface="Arial" panose="020B0604020202020204" pitchFamily="34" charset="0"/>
                <a:ea typeface="Calibri" panose="020F0502020204030204" pitchFamily="34" charset="0"/>
                <a:cs typeface="Times New Roman" panose="02020603050405020304" pitchFamily="18" charset="0"/>
              </a:rPr>
              <a:t> an »</a:t>
            </a:r>
            <a:endParaRPr lang="de-DE" sz="2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90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p:txBody>
          <a:bodyPr/>
          <a:lstStyle/>
          <a:p>
            <a:r>
              <a:rPr lang="fr-FR" b="1" dirty="0">
                <a:solidFill>
                  <a:srgbClr val="FF0000"/>
                </a:solidFill>
              </a:rPr>
              <a:t>MEINE PERSÖNLICHEN PRAXIS TIPPS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p:txBody>
          <a:bodyPr>
            <a:normAutofit fontScale="77500" lnSpcReduction="20000"/>
          </a:bodyPr>
          <a:lstStyle/>
          <a:p>
            <a:pPr marL="0" indent="0" algn="just">
              <a:lnSpc>
                <a:spcPct val="127000"/>
              </a:lnSpc>
              <a:buNone/>
            </a:pPr>
            <a:r>
              <a:rPr lang="de-DE" sz="3600"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Goldener Tipp 5: Verwenden Sie rein maritime </a:t>
            </a:r>
            <a:r>
              <a:rPr lang="de-DE" sz="3600" b="1" dirty="0" err="1">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Incoterms</a:t>
            </a:r>
            <a:r>
              <a:rPr lang="de-DE" sz="3600" b="1"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 nicht für andere Transportarten </a:t>
            </a:r>
          </a:p>
          <a:p>
            <a:pPr marL="342900" lvl="0" indent="-342900" algn="just">
              <a:lnSpc>
                <a:spcPct val="107000"/>
              </a:lnSpc>
              <a:spcAft>
                <a:spcPts val="800"/>
              </a:spcAft>
              <a:buFont typeface="Symbol" panose="05050102010706020507" pitchFamily="18" charset="2"/>
              <a:buChar char=""/>
            </a:pPr>
            <a:r>
              <a:rPr lang="de-DE" sz="2600" dirty="0">
                <a:effectLst/>
                <a:latin typeface="Arial" panose="020B0604020202020204" pitchFamily="34" charset="0"/>
                <a:ea typeface="Calibri" panose="020F0502020204030204" pitchFamily="34" charset="0"/>
                <a:cs typeface="Times New Roman" panose="02020603050405020304" pitchFamily="18" charset="0"/>
              </a:rPr>
              <a:t>Verwenden Sie nicht die 4 maritimen </a:t>
            </a:r>
            <a:r>
              <a:rPr lang="de-DE" sz="2600" dirty="0" err="1">
                <a:effectLst/>
                <a:latin typeface="Arial" panose="020B0604020202020204" pitchFamily="34" charset="0"/>
                <a:ea typeface="Calibri" panose="020F0502020204030204" pitchFamily="34" charset="0"/>
                <a:cs typeface="Times New Roman" panose="02020603050405020304" pitchFamily="18" charset="0"/>
              </a:rPr>
              <a:t>Incoterms</a:t>
            </a:r>
            <a:r>
              <a:rPr lang="de-DE" sz="2600" dirty="0">
                <a:effectLst/>
                <a:latin typeface="Arial" panose="020B0604020202020204" pitchFamily="34" charset="0"/>
                <a:ea typeface="Calibri" panose="020F0502020204030204" pitchFamily="34" charset="0"/>
                <a:cs typeface="Times New Roman" panose="02020603050405020304" pitchFamily="18" charset="0"/>
              </a:rPr>
              <a:t> (nur „Outbound Sales“) für den multimodalen Transport (vermeiden Sie eine Verzerrung maritimer </a:t>
            </a:r>
            <a:r>
              <a:rPr lang="de-DE" sz="2600" dirty="0" err="1">
                <a:effectLst/>
                <a:latin typeface="Arial" panose="020B0604020202020204" pitchFamily="34" charset="0"/>
                <a:ea typeface="Calibri" panose="020F0502020204030204" pitchFamily="34" charset="0"/>
                <a:cs typeface="Times New Roman" panose="02020603050405020304" pitchFamily="18" charset="0"/>
              </a:rPr>
              <a:t>Incoterms</a:t>
            </a:r>
            <a:r>
              <a:rPr lang="de-DE" sz="2600" dirty="0">
                <a:effectLst/>
                <a:latin typeface="Arial" panose="020B0604020202020204" pitchFamily="34" charset="0"/>
                <a:ea typeface="Calibri" panose="020F0502020204030204" pitchFamily="34" charset="0"/>
                <a:cs typeface="Times New Roman" panose="02020603050405020304" pitchFamily="18" charset="0"/>
              </a:rPr>
              <a:t> wie „CIF oder FOB Flughafen“).</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de-DE" sz="2600" dirty="0">
                <a:latin typeface="Arial" panose="020B0604020202020204" pitchFamily="34" charset="0"/>
                <a:ea typeface="Calibri" panose="020F0502020204030204" pitchFamily="34" charset="0"/>
                <a:cs typeface="Times New Roman" panose="02020603050405020304" pitchFamily="18" charset="0"/>
              </a:rPr>
              <a:t>Diese </a:t>
            </a:r>
            <a:r>
              <a:rPr lang="de-DE" sz="2600" dirty="0" err="1">
                <a:latin typeface="Arial" panose="020B0604020202020204" pitchFamily="34" charset="0"/>
                <a:ea typeface="Calibri" panose="020F0502020204030204" pitchFamily="34" charset="0"/>
                <a:cs typeface="Times New Roman" panose="02020603050405020304" pitchFamily="18" charset="0"/>
              </a:rPr>
              <a:t>Incoterms</a:t>
            </a:r>
            <a:r>
              <a:rPr lang="de-DE" sz="2600" dirty="0">
                <a:latin typeface="Arial" panose="020B0604020202020204" pitchFamily="34" charset="0"/>
                <a:ea typeface="Calibri" panose="020F0502020204030204" pitchFamily="34" charset="0"/>
                <a:cs typeface="Times New Roman" panose="02020603050405020304" pitchFamily="18" charset="0"/>
              </a:rPr>
              <a:t>® nur für große Tonnagen von konventionellen Schiffen mit Bruchlasten in Häfen geeignet.</a:t>
            </a:r>
            <a:endParaRPr lang="fr-FR" sz="26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de-DE" sz="2600" dirty="0">
                <a:latin typeface="Arial" panose="020B0604020202020204" pitchFamily="34" charset="0"/>
                <a:ea typeface="Calibri" panose="020F0502020204030204" pitchFamily="34" charset="0"/>
                <a:cs typeface="Times New Roman" panose="02020603050405020304" pitchFamily="18" charset="0"/>
              </a:rPr>
              <a:t>Für den Transport von Containergütern sollten die </a:t>
            </a:r>
            <a:r>
              <a:rPr lang="de-DE" sz="2600" dirty="0" err="1">
                <a:latin typeface="Arial" panose="020B0604020202020204" pitchFamily="34" charset="0"/>
                <a:ea typeface="Calibri" panose="020F0502020204030204" pitchFamily="34" charset="0"/>
                <a:cs typeface="Times New Roman" panose="02020603050405020304" pitchFamily="18" charset="0"/>
              </a:rPr>
              <a:t>Incoterms</a:t>
            </a:r>
            <a:r>
              <a:rPr lang="de-DE" sz="2600" dirty="0">
                <a:latin typeface="Arial" panose="020B0604020202020204" pitchFamily="34" charset="0"/>
                <a:ea typeface="Calibri" panose="020F0502020204030204" pitchFamily="34" charset="0"/>
                <a:cs typeface="Times New Roman" panose="02020603050405020304" pitchFamily="18" charset="0"/>
              </a:rPr>
              <a:t>® FAS, FOB, CFR und CIF nicht verwendet werden. Allerdings sind 80 % der Güter im Transport auf See in Containern </a:t>
            </a:r>
            <a:r>
              <a:rPr lang="fr-FR" sz="2600" dirty="0" err="1">
                <a:latin typeface="Arial" panose="020B0604020202020204" pitchFamily="34" charset="0"/>
                <a:ea typeface="Calibri" panose="020F0502020204030204" pitchFamily="34" charset="0"/>
                <a:cs typeface="Times New Roman" panose="02020603050405020304" pitchFamily="18" charset="0"/>
              </a:rPr>
              <a:t>geladen</a:t>
            </a:r>
            <a:r>
              <a:rPr lang="fr-FR" sz="2600" dirty="0">
                <a:latin typeface="Arial" panose="020B0604020202020204" pitchFamily="34" charset="0"/>
                <a:ea typeface="Calibri" panose="020F0502020204030204" pitchFamily="34" charset="0"/>
                <a:cs typeface="Times New Roman" panose="02020603050405020304" pitchFamily="18" charset="0"/>
              </a:rPr>
              <a:t>. </a:t>
            </a:r>
            <a:r>
              <a:rPr lang="de-DE" sz="2600" dirty="0">
                <a:latin typeface="Arial" panose="020B0604020202020204" pitchFamily="34" charset="0"/>
                <a:ea typeface="Calibri" panose="020F0502020204030204" pitchFamily="34" charset="0"/>
                <a:cs typeface="Times New Roman" panose="02020603050405020304" pitchFamily="18" charset="0"/>
              </a:rPr>
              <a:t>Bevorzugen Sie für den Containertransport die </a:t>
            </a:r>
            <a:r>
              <a:rPr lang="de-DE" sz="2600" dirty="0" err="1">
                <a:latin typeface="Arial" panose="020B0604020202020204" pitchFamily="34" charset="0"/>
                <a:ea typeface="Calibri" panose="020F0502020204030204" pitchFamily="34" charset="0"/>
                <a:cs typeface="Times New Roman" panose="02020603050405020304" pitchFamily="18" charset="0"/>
              </a:rPr>
              <a:t>Incoterms</a:t>
            </a:r>
            <a:r>
              <a:rPr lang="de-DE" sz="2600" dirty="0">
                <a:latin typeface="Arial" panose="020B0604020202020204" pitchFamily="34" charset="0"/>
                <a:ea typeface="Calibri" panose="020F0502020204030204" pitchFamily="34" charset="0"/>
                <a:cs typeface="Times New Roman" panose="02020603050405020304" pitchFamily="18" charset="0"/>
              </a:rPr>
              <a:t>® FCA, CPT und CIP. </a:t>
            </a:r>
            <a:r>
              <a:rPr lang="de-DE" sz="2600"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2600" b="1"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Empfehlung CCI </a:t>
            </a:r>
            <a:r>
              <a:rPr lang="de-DE" sz="2600" b="1"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Incoterms</a:t>
            </a:r>
            <a:r>
              <a:rPr lang="de-DE" sz="2600" b="1"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2010? Wie sieht es mit </a:t>
            </a:r>
            <a:r>
              <a:rPr lang="de-DE" sz="2600" b="1"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Incoterms</a:t>
            </a:r>
            <a:r>
              <a:rPr lang="de-DE" sz="2600" b="1"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2020 aus? </a:t>
            </a:r>
            <a:endParaRPr lang="fr-FR" sz="26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endParaRPr lang="de-DE"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9980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sp>
        <p:nvSpPr>
          <p:cNvPr id="3" name="Espace réservé du contenu 2">
            <a:extLst>
              <a:ext uri="{FF2B5EF4-FFF2-40B4-BE49-F238E27FC236}">
                <a16:creationId xmlns:a16="http://schemas.microsoft.com/office/drawing/2014/main" id="{765D03FD-6527-81AF-5617-863810089F2B}"/>
              </a:ext>
            </a:extLst>
          </p:cNvPr>
          <p:cNvSpPr>
            <a:spLocks noGrp="1"/>
          </p:cNvSpPr>
          <p:nvPr>
            <p:ph idx="1"/>
          </p:nvPr>
        </p:nvSpPr>
        <p:spPr>
          <a:xfrm>
            <a:off x="838201" y="1690688"/>
            <a:ext cx="10093959" cy="4547552"/>
          </a:xfrm>
        </p:spPr>
        <p:txBody>
          <a:bodyPr>
            <a:normAutofit fontScale="25000" lnSpcReduction="20000"/>
          </a:bodyPr>
          <a:lstStyle/>
          <a:p>
            <a:pPr marL="0" lvl="0" indent="0">
              <a:buNone/>
            </a:pPr>
            <a:r>
              <a:rPr lang="fr-FR" sz="11200" b="1" u="sng" dirty="0">
                <a:latin typeface="Arial" panose="020B0604020202020204" pitchFamily="34" charset="0"/>
                <a:ea typeface="Calibri" panose="020F0502020204030204" pitchFamily="34" charset="0"/>
                <a:cs typeface="Arial" panose="020B0604020202020204" pitchFamily="34" charset="0"/>
              </a:rPr>
              <a:t>Was </a:t>
            </a:r>
            <a:r>
              <a:rPr lang="fr-FR" sz="11200" b="1" u="sng" dirty="0" err="1">
                <a:latin typeface="Arial" panose="020B0604020202020204" pitchFamily="34" charset="0"/>
                <a:ea typeface="Calibri" panose="020F0502020204030204" pitchFamily="34" charset="0"/>
                <a:cs typeface="Arial" panose="020B0604020202020204" pitchFamily="34" charset="0"/>
              </a:rPr>
              <a:t>geschah</a:t>
            </a:r>
            <a:r>
              <a:rPr lang="fr-FR" sz="11200" b="1" u="sng" dirty="0">
                <a:latin typeface="Arial" panose="020B0604020202020204" pitchFamily="34" charset="0"/>
                <a:ea typeface="Calibri" panose="020F0502020204030204" pitchFamily="34" charset="0"/>
                <a:cs typeface="Arial" panose="020B0604020202020204" pitchFamily="34" charset="0"/>
              </a:rPr>
              <a:t>? </a:t>
            </a:r>
          </a:p>
          <a:p>
            <a:pPr marL="0" lvl="0" indent="0">
              <a:buNone/>
            </a:pPr>
            <a:endParaRPr lang="fr-FR" sz="2300" b="1" dirty="0">
              <a:latin typeface="Arial" panose="020B0604020202020204" pitchFamily="34" charset="0"/>
              <a:ea typeface="Calibri" panose="020F0502020204030204" pitchFamily="34" charset="0"/>
              <a:cs typeface="Arial" panose="020B0604020202020204" pitchFamily="34" charset="0"/>
            </a:endParaRPr>
          </a:p>
          <a:p>
            <a:pPr lvl="0">
              <a:lnSpc>
                <a:spcPct val="120000"/>
              </a:lnSpc>
              <a:buFont typeface="Wingdings" panose="05000000000000000000" pitchFamily="2" charset="2"/>
              <a:buChar char="§"/>
            </a:pPr>
            <a:r>
              <a:rPr lang="fr-FR" sz="6400" dirty="0">
                <a:latin typeface="Arial" panose="020B0604020202020204" pitchFamily="34" charset="0"/>
                <a:ea typeface="Calibri" panose="020F0502020204030204" pitchFamily="34" charset="0"/>
                <a:cs typeface="Times New Roman" panose="02020603050405020304" pitchFamily="18" charset="0"/>
              </a:rPr>
              <a:t>ELEKTRO STAR </a:t>
            </a:r>
            <a:r>
              <a:rPr lang="fr-FR" sz="6400" dirty="0" err="1">
                <a:latin typeface="Arial" panose="020B0604020202020204" pitchFamily="34" charset="0"/>
                <a:ea typeface="Calibri" panose="020F0502020204030204" pitchFamily="34" charset="0"/>
                <a:cs typeface="Times New Roman" panose="02020603050405020304" pitchFamily="18" charset="0"/>
              </a:rPr>
              <a:t>kaufte</a:t>
            </a:r>
            <a:r>
              <a:rPr lang="de-DE" sz="6400" dirty="0">
                <a:latin typeface="Arial" panose="020B0604020202020204" pitchFamily="34" charset="0"/>
                <a:ea typeface="Calibri" panose="020F0502020204030204" pitchFamily="34" charset="0"/>
                <a:cs typeface="Times New Roman" panose="02020603050405020304" pitchFamily="18" charset="0"/>
              </a:rPr>
              <a:t> 476 Kartons mit jeweils 6 Geräten, also insgesamt 2.256 Elektro-</a:t>
            </a:r>
            <a:r>
              <a:rPr lang="de-DE" sz="6400" dirty="0" err="1">
                <a:latin typeface="Arial" panose="020B0604020202020204" pitchFamily="34" charset="0"/>
                <a:ea typeface="Calibri" panose="020F0502020204030204" pitchFamily="34" charset="0"/>
                <a:cs typeface="Times New Roman" panose="02020603050405020304" pitchFamily="18" charset="0"/>
              </a:rPr>
              <a:t>Fondus</a:t>
            </a:r>
            <a:r>
              <a:rPr lang="de-DE" sz="6400" dirty="0">
                <a:latin typeface="Arial" panose="020B0604020202020204" pitchFamily="34" charset="0"/>
                <a:ea typeface="Calibri" panose="020F0502020204030204" pitchFamily="34" charset="0"/>
                <a:cs typeface="Times New Roman" panose="02020603050405020304" pitchFamily="18" charset="0"/>
              </a:rPr>
              <a:t> mit einem Gewicht von 8.460 kg, zum Preis von 31.854 USD vom chinesischen Unternehmen CHINA FONDU. </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Vereinbarter </a:t>
            </a:r>
            <a:r>
              <a:rPr lang="de-DE" sz="6400" dirty="0" err="1">
                <a:latin typeface="Arial" panose="020B0604020202020204" pitchFamily="34" charset="0"/>
                <a:ea typeface="Calibri" panose="020F0502020204030204" pitchFamily="34" charset="0"/>
                <a:cs typeface="Times New Roman" panose="02020603050405020304" pitchFamily="18" charset="0"/>
              </a:rPr>
              <a:t>Incoterms</a:t>
            </a:r>
            <a:r>
              <a:rPr lang="de-DE" sz="6400" dirty="0">
                <a:latin typeface="Arial" panose="020B0604020202020204" pitchFamily="34" charset="0"/>
                <a:ea typeface="Calibri" panose="020F0502020204030204" pitchFamily="34" charset="0"/>
                <a:cs typeface="Times New Roman" panose="02020603050405020304" pitchFamily="18" charset="0"/>
              </a:rPr>
              <a:t>: </a:t>
            </a:r>
            <a:r>
              <a:rPr lang="de-DE" sz="6400" b="1" dirty="0">
                <a:latin typeface="Arial" panose="020B0604020202020204" pitchFamily="34" charset="0"/>
                <a:ea typeface="Calibri" panose="020F0502020204030204" pitchFamily="34" charset="0"/>
                <a:cs typeface="Times New Roman" panose="02020603050405020304" pitchFamily="18" charset="0"/>
              </a:rPr>
              <a:t>FOB NINGBO</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ELEKTRO STAR beauftragte FRANCE SPEDITION mit dem Transport der Ware vom Hafen von NINGBO (CHINA) zu seinen Lagerhäusern in PARIS über den Hafen von ANTWERPEN (BELGIEN).</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Seetransport zwischen NINGBO und ANTWERPEN auf Schiff MSC CLARA. Ankunft ANTWERPEN am 6.1.2021. </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Einige Kartons mit </a:t>
            </a:r>
            <a:r>
              <a:rPr lang="de-DE" sz="6400" dirty="0" err="1">
                <a:latin typeface="Arial" panose="020B0604020202020204" pitchFamily="34" charset="0"/>
                <a:ea typeface="Calibri" panose="020F0502020204030204" pitchFamily="34" charset="0"/>
                <a:cs typeface="Times New Roman" panose="02020603050405020304" pitchFamily="18" charset="0"/>
              </a:rPr>
              <a:t>Fondugeräten</a:t>
            </a:r>
            <a:r>
              <a:rPr lang="de-DE" sz="6400" dirty="0">
                <a:latin typeface="Arial" panose="020B0604020202020204" pitchFamily="34" charset="0"/>
                <a:ea typeface="Calibri" panose="020F0502020204030204" pitchFamily="34" charset="0"/>
                <a:cs typeface="Times New Roman" panose="02020603050405020304" pitchFamily="18" charset="0"/>
              </a:rPr>
              <a:t> waren feucht und wurden aussortiert.</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12.1.2021: Inspektion der Waren durch einen Sachverständigen des Warenversicherers von ELEKTRO STAR. MSC war geladen, nicht aber FRANCE SPEDITION</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Feststellung: Container hatte ein Loch im oberen Teil. Korrosion oder Schlag?</a:t>
            </a:r>
          </a:p>
          <a:p>
            <a:pPr lvl="0">
              <a:lnSpc>
                <a:spcPct val="120000"/>
              </a:lnSpc>
              <a:buFont typeface="Wingdings" panose="05000000000000000000" pitchFamily="2" charset="2"/>
              <a:buChar char="§"/>
            </a:pPr>
            <a:r>
              <a:rPr lang="de-DE" sz="6400" dirty="0">
                <a:latin typeface="Arial" panose="020B0604020202020204" pitchFamily="34" charset="0"/>
                <a:ea typeface="Calibri" panose="020F0502020204030204" pitchFamily="34" charset="0"/>
                <a:cs typeface="Times New Roman" panose="02020603050405020304" pitchFamily="18" charset="0"/>
              </a:rPr>
              <a:t>Die Schadenshöhe wurde auf </a:t>
            </a:r>
            <a:r>
              <a:rPr lang="de-DE" sz="6400" b="1" dirty="0">
                <a:latin typeface="Arial" panose="020B0604020202020204" pitchFamily="34" charset="0"/>
                <a:ea typeface="Calibri" panose="020F0502020204030204" pitchFamily="34" charset="0"/>
                <a:cs typeface="Times New Roman" panose="02020603050405020304" pitchFamily="18" charset="0"/>
              </a:rPr>
              <a:t>6.438,72 Euro </a:t>
            </a:r>
            <a:r>
              <a:rPr lang="de-DE" sz="6400" dirty="0">
                <a:latin typeface="Arial" panose="020B0604020202020204" pitchFamily="34" charset="0"/>
                <a:ea typeface="Calibri" panose="020F0502020204030204" pitchFamily="34" charset="0"/>
                <a:cs typeface="Times New Roman" panose="02020603050405020304" pitchFamily="18" charset="0"/>
              </a:rPr>
              <a:t>festgesetzt.</a:t>
            </a:r>
            <a:endParaRPr lang="fr-FR" sz="6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C518633F-C78F-FB3A-EDB1-403B13346575}"/>
              </a:ext>
            </a:extLst>
          </p:cNvPr>
          <p:cNvPicPr>
            <a:picLocks noChangeAspect="1"/>
          </p:cNvPicPr>
          <p:nvPr/>
        </p:nvPicPr>
        <p:blipFill rotWithShape="1">
          <a:blip r:embed="rId2"/>
          <a:srcRect r="9647" b="3"/>
          <a:stretch/>
        </p:blipFill>
        <p:spPr>
          <a:xfrm>
            <a:off x="8440560" y="365125"/>
            <a:ext cx="2417851" cy="192666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92716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sp>
        <p:nvSpPr>
          <p:cNvPr id="4" name="ZoneTexte 3">
            <a:extLst>
              <a:ext uri="{FF2B5EF4-FFF2-40B4-BE49-F238E27FC236}">
                <a16:creationId xmlns:a16="http://schemas.microsoft.com/office/drawing/2014/main" id="{FB843BAD-3A23-364C-8E87-09B9A14EC363}"/>
              </a:ext>
            </a:extLst>
          </p:cNvPr>
          <p:cNvSpPr txBox="1"/>
          <p:nvPr/>
        </p:nvSpPr>
        <p:spPr>
          <a:xfrm>
            <a:off x="362851" y="2675573"/>
            <a:ext cx="1730109" cy="3954929"/>
          </a:xfrm>
          <a:prstGeom prst="rect">
            <a:avLst/>
          </a:prstGeom>
          <a:noFill/>
        </p:spPr>
        <p:txBody>
          <a:bodyPr wrap="square">
            <a:spAutoFit/>
          </a:bodyPr>
          <a:lstStyle/>
          <a:p>
            <a:r>
              <a:rPr lang="de-DE" b="1" dirty="0"/>
              <a:t>MSC CLARA </a:t>
            </a:r>
            <a:endParaRPr lang="de-DE" dirty="0"/>
          </a:p>
          <a:p>
            <a:r>
              <a:rPr lang="de-DE" dirty="0"/>
              <a:t>Containerschiff</a:t>
            </a:r>
          </a:p>
          <a:p>
            <a:endParaRPr lang="de-DE" b="1" dirty="0"/>
          </a:p>
          <a:p>
            <a:r>
              <a:rPr lang="de-DE" b="1" dirty="0"/>
              <a:t>erbaut 2015</a:t>
            </a:r>
            <a:r>
              <a:rPr lang="de-DE" dirty="0"/>
              <a:t> </a:t>
            </a:r>
          </a:p>
          <a:p>
            <a:endParaRPr lang="de-DE" dirty="0"/>
          </a:p>
          <a:p>
            <a:r>
              <a:rPr lang="de-DE" dirty="0"/>
              <a:t>Panama </a:t>
            </a:r>
          </a:p>
          <a:p>
            <a:endParaRPr lang="de-DE" dirty="0"/>
          </a:p>
          <a:p>
            <a:r>
              <a:rPr lang="de-DE" b="1" dirty="0"/>
              <a:t>18 400 TEU </a:t>
            </a:r>
          </a:p>
          <a:p>
            <a:endParaRPr lang="de-DE" dirty="0"/>
          </a:p>
          <a:p>
            <a:r>
              <a:rPr lang="de-DE" sz="1700" dirty="0"/>
              <a:t>Tiefgang: 15,1 M </a:t>
            </a:r>
          </a:p>
          <a:p>
            <a:endParaRPr lang="de-DE" dirty="0"/>
          </a:p>
          <a:p>
            <a:r>
              <a:rPr lang="de-DE" dirty="0"/>
              <a:t>Länge: 395,5 M</a:t>
            </a:r>
          </a:p>
          <a:p>
            <a:endParaRPr lang="de-DE" dirty="0"/>
          </a:p>
          <a:p>
            <a:r>
              <a:rPr lang="de-DE" dirty="0" err="1"/>
              <a:t>vesselfinder</a:t>
            </a:r>
            <a:endParaRPr lang="en-US" dirty="0"/>
          </a:p>
        </p:txBody>
      </p:sp>
      <p:pic>
        <p:nvPicPr>
          <p:cNvPr id="7" name="Image 6">
            <a:extLst>
              <a:ext uri="{FF2B5EF4-FFF2-40B4-BE49-F238E27FC236}">
                <a16:creationId xmlns:a16="http://schemas.microsoft.com/office/drawing/2014/main" id="{BC1032B5-8A1C-E94F-C97F-934CD32E8C33}"/>
              </a:ext>
            </a:extLst>
          </p:cNvPr>
          <p:cNvPicPr>
            <a:picLocks noChangeAspect="1"/>
          </p:cNvPicPr>
          <p:nvPr/>
        </p:nvPicPr>
        <p:blipFill>
          <a:blip r:embed="rId2"/>
          <a:stretch>
            <a:fillRect/>
          </a:stretch>
        </p:blipFill>
        <p:spPr>
          <a:xfrm>
            <a:off x="2669507" y="1364456"/>
            <a:ext cx="8942897" cy="5384800"/>
          </a:xfrm>
          <a:prstGeom prst="rect">
            <a:avLst/>
          </a:prstGeom>
        </p:spPr>
      </p:pic>
    </p:spTree>
    <p:extLst>
      <p:ext uri="{BB962C8B-B14F-4D97-AF65-F5344CB8AC3E}">
        <p14:creationId xmlns:p14="http://schemas.microsoft.com/office/powerpoint/2010/main" val="52379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pic>
        <p:nvPicPr>
          <p:cNvPr id="11" name="Espace réservé du contenu 10">
            <a:extLst>
              <a:ext uri="{FF2B5EF4-FFF2-40B4-BE49-F238E27FC236}">
                <a16:creationId xmlns:a16="http://schemas.microsoft.com/office/drawing/2014/main" id="{26B18179-A863-E836-2D02-AD875B3160A6}"/>
              </a:ext>
            </a:extLst>
          </p:cNvPr>
          <p:cNvPicPr>
            <a:picLocks noGrp="1" noChangeAspect="1"/>
          </p:cNvPicPr>
          <p:nvPr>
            <p:ph idx="1"/>
          </p:nvPr>
        </p:nvPicPr>
        <p:blipFill>
          <a:blip r:embed="rId2"/>
          <a:stretch>
            <a:fillRect/>
          </a:stretch>
        </p:blipFill>
        <p:spPr>
          <a:xfrm>
            <a:off x="353644" y="1543292"/>
            <a:ext cx="7182273" cy="5265576"/>
          </a:xfrm>
        </p:spPr>
      </p:pic>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8120A23C-CF70-A4A6-71E8-6BCD71D5FD74}"/>
                  </a:ext>
                </a:extLst>
              </p14:cNvPr>
              <p14:cNvContentPartPr/>
              <p14:nvPr/>
            </p14:nvContentPartPr>
            <p14:xfrm>
              <a:off x="497640" y="5942840"/>
              <a:ext cx="6894360" cy="133920"/>
            </p14:xfrm>
          </p:contentPart>
        </mc:Choice>
        <mc:Fallback xmlns="">
          <p:pic>
            <p:nvPicPr>
              <p:cNvPr id="3" name="Encre 2">
                <a:extLst>
                  <a:ext uri="{FF2B5EF4-FFF2-40B4-BE49-F238E27FC236}">
                    <a16:creationId xmlns:a16="http://schemas.microsoft.com/office/drawing/2014/main" id="{8120A23C-CF70-A4A6-71E8-6BCD71D5FD74}"/>
                  </a:ext>
                </a:extLst>
              </p:cNvPr>
              <p:cNvPicPr/>
              <p:nvPr/>
            </p:nvPicPr>
            <p:blipFill>
              <a:blip r:embed="rId4"/>
              <a:stretch>
                <a:fillRect/>
              </a:stretch>
            </p:blipFill>
            <p:spPr>
              <a:xfrm>
                <a:off x="480000" y="5907200"/>
                <a:ext cx="6930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Encre 3">
                <a:extLst>
                  <a:ext uri="{FF2B5EF4-FFF2-40B4-BE49-F238E27FC236}">
                    <a16:creationId xmlns:a16="http://schemas.microsoft.com/office/drawing/2014/main" id="{0937CF94-8092-B19C-584F-15BC0E41D03B}"/>
                  </a:ext>
                </a:extLst>
              </p14:cNvPr>
              <p14:cNvContentPartPr/>
              <p14:nvPr/>
            </p14:nvContentPartPr>
            <p14:xfrm>
              <a:off x="528240" y="6155960"/>
              <a:ext cx="3157200" cy="102960"/>
            </p14:xfrm>
          </p:contentPart>
        </mc:Choice>
        <mc:Fallback xmlns="">
          <p:pic>
            <p:nvPicPr>
              <p:cNvPr id="4" name="Encre 3">
                <a:extLst>
                  <a:ext uri="{FF2B5EF4-FFF2-40B4-BE49-F238E27FC236}">
                    <a16:creationId xmlns:a16="http://schemas.microsoft.com/office/drawing/2014/main" id="{0937CF94-8092-B19C-584F-15BC0E41D03B}"/>
                  </a:ext>
                </a:extLst>
              </p:cNvPr>
              <p:cNvPicPr/>
              <p:nvPr/>
            </p:nvPicPr>
            <p:blipFill>
              <a:blip r:embed="rId6"/>
              <a:stretch>
                <a:fillRect/>
              </a:stretch>
            </p:blipFill>
            <p:spPr>
              <a:xfrm>
                <a:off x="510240" y="6119960"/>
                <a:ext cx="3192840" cy="174600"/>
              </a:xfrm>
              <a:prstGeom prst="rect">
                <a:avLst/>
              </a:prstGeom>
            </p:spPr>
          </p:pic>
        </mc:Fallback>
      </mc:AlternateContent>
    </p:spTree>
    <p:extLst>
      <p:ext uri="{BB962C8B-B14F-4D97-AF65-F5344CB8AC3E}">
        <p14:creationId xmlns:p14="http://schemas.microsoft.com/office/powerpoint/2010/main" val="239923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pic>
        <p:nvPicPr>
          <p:cNvPr id="7" name="Espace réservé du contenu 6">
            <a:extLst>
              <a:ext uri="{FF2B5EF4-FFF2-40B4-BE49-F238E27FC236}">
                <a16:creationId xmlns:a16="http://schemas.microsoft.com/office/drawing/2014/main" id="{A99CE8D2-2388-8E3A-9CD7-EA311D5482CE}"/>
              </a:ext>
            </a:extLst>
          </p:cNvPr>
          <p:cNvPicPr>
            <a:picLocks noGrp="1" noChangeAspect="1"/>
          </p:cNvPicPr>
          <p:nvPr>
            <p:ph idx="1"/>
          </p:nvPr>
        </p:nvPicPr>
        <p:blipFill>
          <a:blip r:embed="rId2"/>
          <a:stretch>
            <a:fillRect/>
          </a:stretch>
        </p:blipFill>
        <p:spPr>
          <a:xfrm>
            <a:off x="838200" y="2844801"/>
            <a:ext cx="9331960" cy="3156658"/>
          </a:xfrm>
        </p:spPr>
      </p:pic>
      <p:sp>
        <p:nvSpPr>
          <p:cNvPr id="3" name="ZoneTexte 2">
            <a:extLst>
              <a:ext uri="{FF2B5EF4-FFF2-40B4-BE49-F238E27FC236}">
                <a16:creationId xmlns:a16="http://schemas.microsoft.com/office/drawing/2014/main" id="{D49CAD41-4359-1A58-3BEA-D98D0EA2C73F}"/>
              </a:ext>
            </a:extLst>
          </p:cNvPr>
          <p:cNvSpPr txBox="1"/>
          <p:nvPr/>
        </p:nvSpPr>
        <p:spPr>
          <a:xfrm>
            <a:off x="838200" y="2204720"/>
            <a:ext cx="7868920" cy="369332"/>
          </a:xfrm>
          <a:prstGeom prst="rect">
            <a:avLst/>
          </a:prstGeom>
          <a:noFill/>
        </p:spPr>
        <p:txBody>
          <a:bodyPr wrap="square" rtlCol="0">
            <a:spAutoFit/>
          </a:bodyPr>
          <a:lstStyle/>
          <a:p>
            <a:r>
              <a:rPr lang="fr-FR" b="1" dirty="0" err="1"/>
              <a:t>Auszug</a:t>
            </a:r>
            <a:r>
              <a:rPr lang="fr-FR" b="1" dirty="0"/>
              <a:t> </a:t>
            </a:r>
            <a:r>
              <a:rPr lang="fr-FR" b="1" dirty="0" err="1"/>
              <a:t>Handelsrechnung</a:t>
            </a:r>
            <a:r>
              <a:rPr lang="fr-FR" b="1" dirty="0"/>
              <a:t>   CHINA FONDU an ELEKTRO STAR</a:t>
            </a:r>
          </a:p>
        </p:txBody>
      </p:sp>
      <mc:AlternateContent xmlns:mc="http://schemas.openxmlformats.org/markup-compatibility/2006" xmlns:p14="http://schemas.microsoft.com/office/powerpoint/2010/main">
        <mc:Choice Requires="p14">
          <p:contentPart p14:bwMode="auto" r:id="rId3">
            <p14:nvContentPartPr>
              <p14:cNvPr id="4" name="Encre 3">
                <a:extLst>
                  <a:ext uri="{FF2B5EF4-FFF2-40B4-BE49-F238E27FC236}">
                    <a16:creationId xmlns:a16="http://schemas.microsoft.com/office/drawing/2014/main" id="{EFC2EAD1-4713-0309-2719-4AD537E6CD38}"/>
                  </a:ext>
                </a:extLst>
              </p14:cNvPr>
              <p14:cNvContentPartPr/>
              <p14:nvPr/>
            </p14:nvContentPartPr>
            <p14:xfrm>
              <a:off x="2525160" y="3574760"/>
              <a:ext cx="2576520" cy="256320"/>
            </p14:xfrm>
          </p:contentPart>
        </mc:Choice>
        <mc:Fallback xmlns="">
          <p:pic>
            <p:nvPicPr>
              <p:cNvPr id="4" name="Encre 3">
                <a:extLst>
                  <a:ext uri="{FF2B5EF4-FFF2-40B4-BE49-F238E27FC236}">
                    <a16:creationId xmlns:a16="http://schemas.microsoft.com/office/drawing/2014/main" id="{EFC2EAD1-4713-0309-2719-4AD537E6CD38}"/>
                  </a:ext>
                </a:extLst>
              </p:cNvPr>
              <p:cNvPicPr/>
              <p:nvPr/>
            </p:nvPicPr>
            <p:blipFill>
              <a:blip r:embed="rId4"/>
              <a:stretch>
                <a:fillRect/>
              </a:stretch>
            </p:blipFill>
            <p:spPr>
              <a:xfrm>
                <a:off x="2507520" y="3539120"/>
                <a:ext cx="26121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76000345-9A4D-2E5F-B5D3-1067345034A8}"/>
                  </a:ext>
                </a:extLst>
              </p14:cNvPr>
              <p14:cNvContentPartPr/>
              <p14:nvPr/>
            </p14:nvContentPartPr>
            <p14:xfrm>
              <a:off x="7566960" y="4449560"/>
              <a:ext cx="1225080" cy="214920"/>
            </p14:xfrm>
          </p:contentPart>
        </mc:Choice>
        <mc:Fallback xmlns="">
          <p:pic>
            <p:nvPicPr>
              <p:cNvPr id="5" name="Encre 4">
                <a:extLst>
                  <a:ext uri="{FF2B5EF4-FFF2-40B4-BE49-F238E27FC236}">
                    <a16:creationId xmlns:a16="http://schemas.microsoft.com/office/drawing/2014/main" id="{76000345-9A4D-2E5F-B5D3-1067345034A8}"/>
                  </a:ext>
                </a:extLst>
              </p:cNvPr>
              <p:cNvPicPr/>
              <p:nvPr/>
            </p:nvPicPr>
            <p:blipFill>
              <a:blip r:embed="rId6"/>
              <a:stretch>
                <a:fillRect/>
              </a:stretch>
            </p:blipFill>
            <p:spPr>
              <a:xfrm>
                <a:off x="7549320" y="4413560"/>
                <a:ext cx="1260720" cy="286560"/>
              </a:xfrm>
              <a:prstGeom prst="rect">
                <a:avLst/>
              </a:prstGeom>
            </p:spPr>
          </p:pic>
        </mc:Fallback>
      </mc:AlternateContent>
    </p:spTree>
    <p:extLst>
      <p:ext uri="{BB962C8B-B14F-4D97-AF65-F5344CB8AC3E}">
        <p14:creationId xmlns:p14="http://schemas.microsoft.com/office/powerpoint/2010/main" val="8410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sp>
        <p:nvSpPr>
          <p:cNvPr id="4" name="Espace réservé du contenu 3">
            <a:extLst>
              <a:ext uri="{FF2B5EF4-FFF2-40B4-BE49-F238E27FC236}">
                <a16:creationId xmlns:a16="http://schemas.microsoft.com/office/drawing/2014/main" id="{D200166D-6F54-56CF-FB63-5785BD41CBDC}"/>
              </a:ext>
            </a:extLst>
          </p:cNvPr>
          <p:cNvSpPr>
            <a:spLocks noGrp="1"/>
          </p:cNvSpPr>
          <p:nvPr>
            <p:ph idx="1"/>
          </p:nvPr>
        </p:nvSpPr>
        <p:spPr/>
        <p:txBody>
          <a:bodyPr/>
          <a:lstStyle/>
          <a:p>
            <a:pPr marL="0" indent="0">
              <a:buNone/>
            </a:pPr>
            <a:r>
              <a:rPr lang="fr-FR" b="1" u="sng" dirty="0"/>
              <a:t>Das </a:t>
            </a:r>
            <a:r>
              <a:rPr lang="fr-FR" b="1" u="sng" dirty="0" err="1"/>
              <a:t>Gerichtsverfahren</a:t>
            </a:r>
            <a:endParaRPr lang="fr-FR" b="1" u="sng" dirty="0"/>
          </a:p>
          <a:p>
            <a:endParaRPr lang="fr-FR" dirty="0"/>
          </a:p>
          <a:p>
            <a:r>
              <a:rPr lang="fr-FR" dirty="0" err="1"/>
              <a:t>Warenversicherer</a:t>
            </a:r>
            <a:r>
              <a:rPr lang="fr-FR" dirty="0"/>
              <a:t> von ELEKTRO STAR </a:t>
            </a:r>
            <a:r>
              <a:rPr lang="fr-FR" dirty="0" err="1"/>
              <a:t>entschädigte</a:t>
            </a:r>
            <a:r>
              <a:rPr lang="fr-FR" dirty="0"/>
              <a:t> </a:t>
            </a:r>
            <a:r>
              <a:rPr lang="fr-FR" dirty="0" err="1"/>
              <a:t>Versicherungsnehmer</a:t>
            </a:r>
            <a:r>
              <a:rPr lang="fr-FR" dirty="0"/>
              <a:t> </a:t>
            </a:r>
          </a:p>
          <a:p>
            <a:r>
              <a:rPr lang="fr-FR" dirty="0" err="1"/>
              <a:t>Warenversicherer</a:t>
            </a:r>
            <a:r>
              <a:rPr lang="fr-FR" dirty="0"/>
              <a:t> </a:t>
            </a:r>
            <a:r>
              <a:rPr lang="fr-FR" dirty="0" err="1"/>
              <a:t>verklagte</a:t>
            </a:r>
            <a:r>
              <a:rPr lang="fr-FR" dirty="0"/>
              <a:t> vor dem </a:t>
            </a:r>
            <a:r>
              <a:rPr lang="fr-FR" dirty="0" err="1"/>
              <a:t>Handelsgericht</a:t>
            </a:r>
            <a:r>
              <a:rPr lang="fr-FR" dirty="0"/>
              <a:t> Paris FRANCE SPEDITION </a:t>
            </a:r>
            <a:r>
              <a:rPr lang="fr-FR" dirty="0" err="1"/>
              <a:t>aus</a:t>
            </a:r>
            <a:r>
              <a:rPr lang="fr-FR" dirty="0"/>
              <a:t> dem </a:t>
            </a:r>
            <a:r>
              <a:rPr lang="fr-FR" dirty="0" err="1"/>
              <a:t>Transportvertrag</a:t>
            </a:r>
            <a:r>
              <a:rPr lang="fr-FR" dirty="0"/>
              <a:t> </a:t>
            </a:r>
          </a:p>
          <a:p>
            <a:r>
              <a:rPr lang="fr-FR" dirty="0"/>
              <a:t>Garantie/</a:t>
            </a:r>
            <a:r>
              <a:rPr lang="fr-FR" dirty="0" err="1"/>
              <a:t>Freistellungsklage</a:t>
            </a:r>
            <a:r>
              <a:rPr lang="fr-FR" dirty="0"/>
              <a:t> FRANCE SPEDITION </a:t>
            </a:r>
            <a:r>
              <a:rPr lang="fr-FR" dirty="0" err="1"/>
              <a:t>gegen</a:t>
            </a:r>
            <a:r>
              <a:rPr lang="fr-FR" dirty="0"/>
              <a:t> MSC/</a:t>
            </a:r>
            <a:r>
              <a:rPr lang="fr-FR" dirty="0" err="1"/>
              <a:t>Logistikkette</a:t>
            </a:r>
            <a:r>
              <a:rPr lang="fr-FR" dirty="0"/>
              <a:t>? </a:t>
            </a:r>
          </a:p>
        </p:txBody>
      </p:sp>
    </p:spTree>
    <p:extLst>
      <p:ext uri="{BB962C8B-B14F-4D97-AF65-F5344CB8AC3E}">
        <p14:creationId xmlns:p14="http://schemas.microsoft.com/office/powerpoint/2010/main" val="358614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BLICK IN DIE RECHTSPRECHUNG </a:t>
            </a:r>
          </a:p>
        </p:txBody>
      </p:sp>
      <p:sp>
        <p:nvSpPr>
          <p:cNvPr id="4" name="Espace réservé du contenu 3">
            <a:extLst>
              <a:ext uri="{FF2B5EF4-FFF2-40B4-BE49-F238E27FC236}">
                <a16:creationId xmlns:a16="http://schemas.microsoft.com/office/drawing/2014/main" id="{DF0A1B4C-2B60-5D6B-F05C-E7BD20499BC9}"/>
              </a:ext>
            </a:extLst>
          </p:cNvPr>
          <p:cNvSpPr>
            <a:spLocks noGrp="1"/>
          </p:cNvSpPr>
          <p:nvPr>
            <p:ph idx="1"/>
          </p:nvPr>
        </p:nvSpPr>
        <p:spPr/>
        <p:txBody>
          <a:bodyPr/>
          <a:lstStyle/>
          <a:p>
            <a:pPr marL="0" indent="0">
              <a:buNone/>
            </a:pPr>
            <a:r>
              <a:rPr lang="fr-FR" b="1" u="sng" dirty="0"/>
              <a:t>Welche </a:t>
            </a:r>
            <a:r>
              <a:rPr lang="fr-FR" b="1" u="sng" dirty="0" err="1"/>
              <a:t>Fragen</a:t>
            </a:r>
            <a:r>
              <a:rPr lang="fr-FR" b="1" u="sng" dirty="0"/>
              <a:t> </a:t>
            </a:r>
            <a:r>
              <a:rPr lang="fr-FR" b="1" u="sng" dirty="0" err="1"/>
              <a:t>musste</a:t>
            </a:r>
            <a:r>
              <a:rPr lang="fr-FR" b="1" u="sng" dirty="0"/>
              <a:t> sich das </a:t>
            </a:r>
            <a:r>
              <a:rPr lang="fr-FR" b="1" u="sng" dirty="0" err="1"/>
              <a:t>Gericht</a:t>
            </a:r>
            <a:r>
              <a:rPr lang="fr-FR" b="1" u="sng" dirty="0"/>
              <a:t> </a:t>
            </a:r>
            <a:r>
              <a:rPr lang="fr-FR" b="1" u="sng" dirty="0" err="1"/>
              <a:t>stellen</a:t>
            </a:r>
            <a:r>
              <a:rPr lang="fr-FR" b="1" u="sng" dirty="0"/>
              <a:t>?</a:t>
            </a:r>
          </a:p>
          <a:p>
            <a:pPr marL="0" indent="0">
              <a:buNone/>
            </a:pPr>
            <a:endParaRPr lang="fr-FR" b="1" u="sng" dirty="0"/>
          </a:p>
          <a:p>
            <a:pPr>
              <a:buFont typeface="Wingdings" panose="05000000000000000000" pitchFamily="2" charset="2"/>
              <a:buChar char="§"/>
            </a:pPr>
            <a:r>
              <a:rPr lang="fr-FR" dirty="0" err="1"/>
              <a:t>Zuständiges</a:t>
            </a:r>
            <a:r>
              <a:rPr lang="fr-FR" dirty="0"/>
              <a:t> </a:t>
            </a:r>
            <a:r>
              <a:rPr lang="fr-FR" dirty="0" err="1"/>
              <a:t>Gericht</a:t>
            </a:r>
            <a:r>
              <a:rPr lang="fr-FR" dirty="0"/>
              <a:t>?</a:t>
            </a:r>
          </a:p>
          <a:p>
            <a:pPr>
              <a:buFont typeface="Wingdings" panose="05000000000000000000" pitchFamily="2" charset="2"/>
              <a:buChar char="§"/>
            </a:pPr>
            <a:r>
              <a:rPr lang="fr-FR" dirty="0" err="1"/>
              <a:t>Wer</a:t>
            </a:r>
            <a:r>
              <a:rPr lang="fr-FR" dirty="0"/>
              <a:t> ist </a:t>
            </a:r>
            <a:r>
              <a:rPr lang="fr-FR" dirty="0" err="1"/>
              <a:t>aktiv</a:t>
            </a:r>
            <a:r>
              <a:rPr lang="fr-FR" dirty="0"/>
              <a:t> </a:t>
            </a:r>
            <a:r>
              <a:rPr lang="fr-FR" dirty="0" err="1"/>
              <a:t>klagebefugt</a:t>
            </a:r>
            <a:r>
              <a:rPr lang="fr-FR" dirty="0"/>
              <a:t>? (Incoterm FOB)</a:t>
            </a:r>
          </a:p>
          <a:p>
            <a:pPr>
              <a:buFont typeface="Wingdings" panose="05000000000000000000" pitchFamily="2" charset="2"/>
              <a:buChar char="§"/>
            </a:pPr>
            <a:r>
              <a:rPr lang="fr-FR" dirty="0"/>
              <a:t>Welche </a:t>
            </a:r>
            <a:r>
              <a:rPr lang="fr-FR" dirty="0" err="1"/>
              <a:t>Verjährungsfristen</a:t>
            </a:r>
            <a:r>
              <a:rPr lang="fr-FR" dirty="0"/>
              <a:t> </a:t>
            </a:r>
            <a:r>
              <a:rPr lang="fr-FR" dirty="0" err="1"/>
              <a:t>greifen</a:t>
            </a:r>
            <a:r>
              <a:rPr lang="fr-FR" dirty="0"/>
              <a:t>? </a:t>
            </a:r>
          </a:p>
          <a:p>
            <a:pPr>
              <a:buFont typeface="Wingdings" panose="05000000000000000000" pitchFamily="2" charset="2"/>
              <a:buChar char="§"/>
            </a:pPr>
            <a:r>
              <a:rPr lang="fr-FR" dirty="0" err="1"/>
              <a:t>Wo</a:t>
            </a:r>
            <a:r>
              <a:rPr lang="fr-FR" dirty="0"/>
              <a:t> </a:t>
            </a:r>
            <a:r>
              <a:rPr lang="fr-FR" dirty="0" err="1"/>
              <a:t>trat</a:t>
            </a:r>
            <a:r>
              <a:rPr lang="fr-FR" dirty="0"/>
              <a:t> der </a:t>
            </a:r>
            <a:r>
              <a:rPr lang="fr-FR" dirty="0" err="1"/>
              <a:t>Schaden</a:t>
            </a:r>
            <a:r>
              <a:rPr lang="fr-FR" dirty="0"/>
              <a:t> auf? </a:t>
            </a:r>
            <a:r>
              <a:rPr lang="fr-FR" dirty="0" err="1"/>
              <a:t>Wer</a:t>
            </a:r>
            <a:r>
              <a:rPr lang="fr-FR" dirty="0"/>
              <a:t> </a:t>
            </a:r>
            <a:r>
              <a:rPr lang="fr-FR" dirty="0" err="1"/>
              <a:t>haftet</a:t>
            </a:r>
            <a:r>
              <a:rPr lang="fr-FR" dirty="0"/>
              <a:t> </a:t>
            </a:r>
            <a:r>
              <a:rPr lang="fr-FR" dirty="0" err="1"/>
              <a:t>dafür</a:t>
            </a:r>
            <a:r>
              <a:rPr lang="fr-FR" dirty="0"/>
              <a:t> ?</a:t>
            </a:r>
          </a:p>
          <a:p>
            <a:pPr>
              <a:buFont typeface="Wingdings" panose="05000000000000000000" pitchFamily="2" charset="2"/>
              <a:buChar char="§"/>
            </a:pPr>
            <a:r>
              <a:rPr lang="fr-FR" dirty="0" err="1"/>
              <a:t>Wer</a:t>
            </a:r>
            <a:r>
              <a:rPr lang="fr-FR" dirty="0"/>
              <a:t> </a:t>
            </a:r>
            <a:r>
              <a:rPr lang="fr-FR" dirty="0" err="1"/>
              <a:t>trägt</a:t>
            </a:r>
            <a:r>
              <a:rPr lang="fr-FR" dirty="0"/>
              <a:t> die </a:t>
            </a:r>
            <a:r>
              <a:rPr lang="fr-FR" dirty="0" err="1"/>
              <a:t>Beweislast</a:t>
            </a:r>
            <a:r>
              <a:rPr lang="fr-FR" dirty="0"/>
              <a:t>? Was ist das </a:t>
            </a:r>
            <a:r>
              <a:rPr lang="fr-FR" dirty="0" err="1"/>
              <a:t>private</a:t>
            </a:r>
            <a:r>
              <a:rPr lang="fr-FR" dirty="0"/>
              <a:t> </a:t>
            </a:r>
            <a:r>
              <a:rPr lang="fr-FR" dirty="0" err="1"/>
              <a:t>Gutachten</a:t>
            </a:r>
            <a:r>
              <a:rPr lang="fr-FR" dirty="0"/>
              <a:t> </a:t>
            </a:r>
            <a:r>
              <a:rPr lang="fr-FR" dirty="0" err="1"/>
              <a:t>wert</a:t>
            </a:r>
            <a:r>
              <a:rPr lang="fr-FR" dirty="0"/>
              <a:t>?</a:t>
            </a:r>
          </a:p>
        </p:txBody>
      </p:sp>
    </p:spTree>
    <p:extLst>
      <p:ext uri="{BB962C8B-B14F-4D97-AF65-F5344CB8AC3E}">
        <p14:creationId xmlns:p14="http://schemas.microsoft.com/office/powerpoint/2010/main" val="60659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ZWEITER BLICK IN DIE RECHTSPRECHUNG </a:t>
            </a:r>
          </a:p>
        </p:txBody>
      </p:sp>
      <p:sp>
        <p:nvSpPr>
          <p:cNvPr id="4" name="Espace réservé du contenu 3">
            <a:extLst>
              <a:ext uri="{FF2B5EF4-FFF2-40B4-BE49-F238E27FC236}">
                <a16:creationId xmlns:a16="http://schemas.microsoft.com/office/drawing/2014/main" id="{DF0A1B4C-2B60-5D6B-F05C-E7BD20499BC9}"/>
              </a:ext>
            </a:extLst>
          </p:cNvPr>
          <p:cNvSpPr>
            <a:spLocks noGrp="1"/>
          </p:cNvSpPr>
          <p:nvPr>
            <p:ph idx="1"/>
          </p:nvPr>
        </p:nvSpPr>
        <p:spPr/>
        <p:txBody>
          <a:bodyPr>
            <a:normAutofit fontScale="25000" lnSpcReduction="20000"/>
          </a:bodyPr>
          <a:lstStyle/>
          <a:p>
            <a:pPr marL="0" lvl="0" indent="0">
              <a:buNone/>
            </a:pPr>
            <a:r>
              <a:rPr lang="fr-FR" sz="9600" b="1" dirty="0">
                <a:latin typeface="Arial" panose="020B0604020202020204" pitchFamily="34" charset="0"/>
                <a:ea typeface="Calibri" panose="020F0502020204030204" pitchFamily="34" charset="0"/>
                <a:cs typeface="Arial" panose="020B0604020202020204" pitchFamily="34" charset="0"/>
              </a:rPr>
              <a:t>Was </a:t>
            </a:r>
            <a:r>
              <a:rPr lang="fr-FR" sz="9600" b="1" dirty="0" err="1">
                <a:latin typeface="Arial" panose="020B0604020202020204" pitchFamily="34" charset="0"/>
                <a:ea typeface="Calibri" panose="020F0502020204030204" pitchFamily="34" charset="0"/>
                <a:cs typeface="Arial" panose="020B0604020202020204" pitchFamily="34" charset="0"/>
              </a:rPr>
              <a:t>geschah</a:t>
            </a:r>
            <a:r>
              <a:rPr lang="fr-FR" sz="9600" b="1" dirty="0">
                <a:latin typeface="Arial" panose="020B0604020202020204" pitchFamily="34" charset="0"/>
                <a:ea typeface="Calibri" panose="020F0502020204030204" pitchFamily="34" charset="0"/>
                <a:cs typeface="Arial" panose="020B0604020202020204" pitchFamily="34" charset="0"/>
              </a:rPr>
              <a:t>? </a:t>
            </a:r>
          </a:p>
          <a:p>
            <a:pPr marL="0" lvl="0" indent="0">
              <a:buNone/>
            </a:pPr>
            <a:endParaRPr lang="fr-FR" sz="2400" b="1" dirty="0">
              <a:latin typeface="Arial" panose="020B0604020202020204" pitchFamily="34" charset="0"/>
              <a:ea typeface="Calibri" panose="020F0502020204030204" pitchFamily="34" charset="0"/>
              <a:cs typeface="Arial" panose="020B0604020202020204" pitchFamily="34" charset="0"/>
            </a:endParaRPr>
          </a:p>
          <a:p>
            <a:pPr lvl="0">
              <a:lnSpc>
                <a:spcPct val="110000"/>
              </a:lnSpc>
              <a:buFont typeface="Wingdings" panose="05000000000000000000" pitchFamily="2" charset="2"/>
              <a:buChar char="§"/>
            </a:pPr>
            <a:r>
              <a:rPr lang="fr-FR" sz="8000" dirty="0" err="1"/>
              <a:t>Frz</a:t>
            </a:r>
            <a:r>
              <a:rPr lang="fr-FR" sz="8000" dirty="0"/>
              <a:t> </a:t>
            </a:r>
            <a:r>
              <a:rPr lang="fr-FR" sz="8000" dirty="0" err="1"/>
              <a:t>Unternehmen</a:t>
            </a:r>
            <a:r>
              <a:rPr lang="fr-FR" sz="8000" dirty="0"/>
              <a:t> </a:t>
            </a:r>
            <a:r>
              <a:rPr lang="fr-FR" sz="8000" dirty="0" err="1"/>
              <a:t>bestellte</a:t>
            </a:r>
            <a:r>
              <a:rPr lang="fr-FR" sz="8000" dirty="0"/>
              <a:t> </a:t>
            </a:r>
            <a:r>
              <a:rPr lang="fr-FR" sz="8000" dirty="0" err="1"/>
              <a:t>bei</a:t>
            </a:r>
            <a:r>
              <a:rPr lang="fr-FR" sz="8000" dirty="0"/>
              <a:t> </a:t>
            </a:r>
            <a:r>
              <a:rPr lang="fr-FR" sz="8000" dirty="0" err="1"/>
              <a:t>deutschem</a:t>
            </a:r>
            <a:r>
              <a:rPr lang="fr-FR" sz="8000" dirty="0"/>
              <a:t> </a:t>
            </a:r>
            <a:r>
              <a:rPr lang="fr-FR" sz="8000" dirty="0" err="1"/>
              <a:t>Lieferanten</a:t>
            </a:r>
            <a:r>
              <a:rPr lang="fr-FR" sz="8000" dirty="0"/>
              <a:t> </a:t>
            </a:r>
            <a:r>
              <a:rPr lang="fr-FR" sz="8000" b="1" dirty="0" err="1"/>
              <a:t>Eisenbahnkran</a:t>
            </a:r>
            <a:r>
              <a:rPr lang="fr-FR" sz="8000" dirty="0"/>
              <a:t>.</a:t>
            </a:r>
          </a:p>
          <a:p>
            <a:pPr lvl="0">
              <a:lnSpc>
                <a:spcPct val="110000"/>
              </a:lnSpc>
              <a:buFont typeface="Wingdings" panose="05000000000000000000" pitchFamily="2" charset="2"/>
              <a:buChar char="§"/>
            </a:pPr>
            <a:r>
              <a:rPr lang="fr-FR" sz="8000" dirty="0" err="1"/>
              <a:t>Auftragsbestätigung</a:t>
            </a:r>
            <a:r>
              <a:rPr lang="fr-FR" sz="8000" dirty="0"/>
              <a:t> </a:t>
            </a:r>
            <a:r>
              <a:rPr lang="de-DE" sz="8000" dirty="0"/>
              <a:t>: „</a:t>
            </a:r>
            <a:r>
              <a:rPr lang="de-DE" sz="8000" i="1" dirty="0"/>
              <a:t>Lieferbedingungen: Die vorstehend genannten Preise verstehen sich auf der Grundlage der </a:t>
            </a:r>
            <a:r>
              <a:rPr lang="de-DE" sz="8000" b="1" i="1" dirty="0"/>
              <a:t>Lieferung EXW Leipzig </a:t>
            </a:r>
            <a:r>
              <a:rPr lang="de-DE" sz="8000" i="1" dirty="0"/>
              <a:t>gemäß den Bedingungen </a:t>
            </a:r>
            <a:r>
              <a:rPr lang="de-DE" sz="8000" i="1" dirty="0" err="1"/>
              <a:t>Incoterms</a:t>
            </a:r>
            <a:r>
              <a:rPr lang="de-DE" sz="8000" i="1" dirty="0"/>
              <a:t> 2010, zuzüglich Mehrwertsteuer“. </a:t>
            </a:r>
          </a:p>
          <a:p>
            <a:pPr lvl="0">
              <a:lnSpc>
                <a:spcPct val="110000"/>
              </a:lnSpc>
              <a:buFont typeface="Wingdings" panose="05000000000000000000" pitchFamily="2" charset="2"/>
              <a:buChar char="§"/>
            </a:pPr>
            <a:r>
              <a:rPr lang="de-DE" sz="8000" dirty="0"/>
              <a:t>Leasingvertrag des </a:t>
            </a:r>
            <a:r>
              <a:rPr lang="de-DE" sz="8000" dirty="0" err="1"/>
              <a:t>frz</a:t>
            </a:r>
            <a:r>
              <a:rPr lang="de-DE" sz="8000" dirty="0"/>
              <a:t> Unternehmens mit einer deutschen Bank zur Finanzierung des Krans. </a:t>
            </a:r>
          </a:p>
          <a:p>
            <a:pPr lvl="0">
              <a:lnSpc>
                <a:spcPct val="110000"/>
              </a:lnSpc>
              <a:buFont typeface="Wingdings" panose="05000000000000000000" pitchFamily="2" charset="2"/>
              <a:buChar char="§"/>
            </a:pPr>
            <a:r>
              <a:rPr lang="de-DE" sz="8000" b="1" dirty="0"/>
              <a:t>Neue Auftragsbestätigung durch Leasingfirma </a:t>
            </a:r>
            <a:r>
              <a:rPr lang="de-DE" sz="8000" dirty="0"/>
              <a:t>"Wir erteilen Ihnen somit den Auftrag für dieses Material im Hinblick auf seine Lieferung an unseren Mieter gemäß den nachstehenden Bestimmungen und Bedingungen. Die vorbehaltlose Annahme dieser Bedingungen </a:t>
            </a:r>
            <a:r>
              <a:rPr lang="de-DE" sz="8000" b="1" dirty="0"/>
              <a:t>ungeachtet aller gegenteiligen Verkaufsklauseln</a:t>
            </a:r>
            <a:r>
              <a:rPr lang="de-DE" sz="8000" dirty="0"/>
              <a:t> bedingt die Gültigkeit der vorliegenden Bestellung" und "Lieferfrist</a:t>
            </a:r>
            <a:r>
              <a:rPr lang="de-DE" sz="8000" b="1" dirty="0"/>
              <a:t>: Die Lieferung des Materials versteht sich ab dem Zeitpunkt, zu dem der Mieter es in seinen Räumlichkeiten in Empfang nimmt</a:t>
            </a:r>
            <a:r>
              <a:rPr lang="de-DE" sz="8000" dirty="0"/>
              <a:t>. Sofern nicht ausdrücklich und schriftlich davon abgewichen wird, ist die vorgesehene Lieferfrist verbindlich". </a:t>
            </a:r>
            <a:endParaRPr lang="fr-FR" sz="8000" dirty="0"/>
          </a:p>
          <a:p>
            <a:pPr marL="0" lvl="0" indent="0">
              <a:buNone/>
            </a:pPr>
            <a:endParaRPr lang="fr-FR" sz="8000" b="1"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fr-FR" sz="8000" b="1" dirty="0">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fr-FR" sz="1000" b="1" dirty="0">
              <a:latin typeface="Arial" panose="020B0604020202020204" pitchFamily="34" charset="0"/>
              <a:ea typeface="Calibri" panose="020F0502020204030204" pitchFamily="34" charset="0"/>
              <a:cs typeface="Arial" panose="020B0604020202020204" pitchFamily="34" charset="0"/>
            </a:endParaRPr>
          </a:p>
          <a:p>
            <a:pPr lvl="0">
              <a:lnSpc>
                <a:spcPct val="120000"/>
              </a:lnSpc>
              <a:buFont typeface="Wingdings" panose="05000000000000000000" pitchFamily="2" charset="2"/>
              <a:buChar char="§"/>
            </a:pPr>
            <a:endParaRPr lang="fr-FR" sz="2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76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C148E-9D73-B580-3ADE-6AC4E1198ADA}"/>
              </a:ext>
            </a:extLst>
          </p:cNvPr>
          <p:cNvSpPr>
            <a:spLocks noGrp="1"/>
          </p:cNvSpPr>
          <p:nvPr>
            <p:ph type="title"/>
          </p:nvPr>
        </p:nvSpPr>
        <p:spPr>
          <a:xfrm>
            <a:off x="838200" y="365125"/>
            <a:ext cx="10515600" cy="1325563"/>
          </a:xfrm>
        </p:spPr>
        <p:txBody>
          <a:bodyPr>
            <a:normAutofit/>
          </a:bodyPr>
          <a:lstStyle/>
          <a:p>
            <a:r>
              <a:rPr lang="fr-FR" b="1" dirty="0">
                <a:solidFill>
                  <a:srgbClr val="FF0000"/>
                </a:solidFill>
              </a:rPr>
              <a:t>I. ZWEITER BLICK IN DIE RECHTSPRECHUNG </a:t>
            </a:r>
          </a:p>
        </p:txBody>
      </p:sp>
      <p:pic>
        <p:nvPicPr>
          <p:cNvPr id="13" name="Espace réservé du contenu 12">
            <a:extLst>
              <a:ext uri="{FF2B5EF4-FFF2-40B4-BE49-F238E27FC236}">
                <a16:creationId xmlns:a16="http://schemas.microsoft.com/office/drawing/2014/main" id="{FE6B43C9-8349-4B90-ED28-AF467D4B4ED4}"/>
              </a:ext>
            </a:extLst>
          </p:cNvPr>
          <p:cNvPicPr>
            <a:picLocks noGrp="1" noChangeAspect="1"/>
          </p:cNvPicPr>
          <p:nvPr>
            <p:ph idx="1"/>
          </p:nvPr>
        </p:nvPicPr>
        <p:blipFill>
          <a:blip r:embed="rId2"/>
          <a:stretch>
            <a:fillRect/>
          </a:stretch>
        </p:blipFill>
        <p:spPr>
          <a:xfrm>
            <a:off x="838200" y="1531631"/>
            <a:ext cx="6731000" cy="5048251"/>
          </a:xfrm>
          <a:prstGeom prst="rect">
            <a:avLst/>
          </a:prstGeom>
        </p:spPr>
      </p:pic>
      <p:sp>
        <p:nvSpPr>
          <p:cNvPr id="14" name="ZoneTexte 13">
            <a:extLst>
              <a:ext uri="{FF2B5EF4-FFF2-40B4-BE49-F238E27FC236}">
                <a16:creationId xmlns:a16="http://schemas.microsoft.com/office/drawing/2014/main" id="{9DE76958-4570-41BA-0235-07A5ABA9065F}"/>
              </a:ext>
            </a:extLst>
          </p:cNvPr>
          <p:cNvSpPr txBox="1"/>
          <p:nvPr/>
        </p:nvSpPr>
        <p:spPr>
          <a:xfrm>
            <a:off x="7833360" y="1531632"/>
            <a:ext cx="4084320" cy="5262979"/>
          </a:xfrm>
          <a:prstGeom prst="rect">
            <a:avLst/>
          </a:prstGeom>
          <a:noFill/>
        </p:spPr>
        <p:txBody>
          <a:bodyPr wrap="square" rtlCol="0">
            <a:spAutoFit/>
          </a:bodyPr>
          <a:lstStyle/>
          <a:p>
            <a:r>
              <a:rPr lang="fr-FR" sz="2400" dirty="0" err="1"/>
              <a:t>Kran</a:t>
            </a:r>
            <a:r>
              <a:rPr lang="fr-FR" sz="2400" dirty="0"/>
              <a:t> </a:t>
            </a:r>
            <a:r>
              <a:rPr lang="fr-FR" sz="2400" dirty="0" err="1"/>
              <a:t>verunfallte</a:t>
            </a:r>
            <a:r>
              <a:rPr lang="fr-FR" sz="2400" dirty="0"/>
              <a:t> auf </a:t>
            </a:r>
            <a:r>
              <a:rPr lang="fr-FR" sz="2400" dirty="0" err="1"/>
              <a:t>einer</a:t>
            </a:r>
            <a:r>
              <a:rPr lang="fr-FR" sz="2400" dirty="0"/>
              <a:t> </a:t>
            </a:r>
            <a:r>
              <a:rPr lang="fr-FR" sz="2400" dirty="0" err="1"/>
              <a:t>Baustelle</a:t>
            </a:r>
            <a:endParaRPr lang="fr-FR" sz="2400" dirty="0"/>
          </a:p>
          <a:p>
            <a:endParaRPr lang="fr-FR" sz="2400" dirty="0"/>
          </a:p>
          <a:p>
            <a:r>
              <a:rPr lang="fr-FR" sz="2400" dirty="0" err="1"/>
              <a:t>Sicherheitsmängel</a:t>
            </a:r>
            <a:r>
              <a:rPr lang="fr-FR" sz="2400" dirty="0"/>
              <a:t> </a:t>
            </a:r>
            <a:r>
              <a:rPr lang="fr-FR" sz="2400" dirty="0" err="1"/>
              <a:t>wurden</a:t>
            </a:r>
            <a:r>
              <a:rPr lang="fr-FR" sz="2400" dirty="0"/>
              <a:t> </a:t>
            </a:r>
            <a:r>
              <a:rPr lang="fr-FR" sz="2400" dirty="0" err="1"/>
              <a:t>festgestellt</a:t>
            </a:r>
            <a:r>
              <a:rPr lang="fr-FR" sz="2400" dirty="0"/>
              <a:t> </a:t>
            </a:r>
          </a:p>
          <a:p>
            <a:endParaRPr lang="fr-FR" sz="2400" dirty="0"/>
          </a:p>
          <a:p>
            <a:r>
              <a:rPr lang="fr-FR" sz="2400" dirty="0" err="1"/>
              <a:t>Käufer</a:t>
            </a:r>
            <a:r>
              <a:rPr lang="fr-FR" sz="2400" dirty="0"/>
              <a:t> </a:t>
            </a:r>
            <a:r>
              <a:rPr lang="fr-FR" sz="2400" dirty="0" err="1"/>
              <a:t>klagte</a:t>
            </a:r>
            <a:r>
              <a:rPr lang="fr-FR" sz="2400" dirty="0"/>
              <a:t> </a:t>
            </a:r>
            <a:r>
              <a:rPr lang="fr-FR" sz="2400" dirty="0" err="1"/>
              <a:t>Verkäufter</a:t>
            </a:r>
            <a:r>
              <a:rPr lang="fr-FR" sz="2400" dirty="0"/>
              <a:t> vor dem </a:t>
            </a:r>
            <a:r>
              <a:rPr lang="fr-FR" sz="2400" dirty="0" err="1"/>
              <a:t>frz</a:t>
            </a:r>
            <a:r>
              <a:rPr lang="fr-FR" sz="2400" dirty="0"/>
              <a:t> </a:t>
            </a:r>
            <a:r>
              <a:rPr lang="fr-FR" sz="2400" dirty="0" err="1"/>
              <a:t>Gericht</a:t>
            </a:r>
            <a:r>
              <a:rPr lang="fr-FR" sz="2400" dirty="0"/>
              <a:t> des </a:t>
            </a:r>
            <a:r>
              <a:rPr lang="fr-FR" sz="2400" dirty="0" err="1"/>
              <a:t>tatsächlichen</a:t>
            </a:r>
            <a:r>
              <a:rPr lang="fr-FR" sz="2400" dirty="0"/>
              <a:t> </a:t>
            </a:r>
            <a:r>
              <a:rPr lang="fr-FR" sz="2400" dirty="0" err="1"/>
              <a:t>Lieferortes</a:t>
            </a:r>
            <a:r>
              <a:rPr lang="fr-FR" sz="2400" dirty="0"/>
              <a:t> (</a:t>
            </a:r>
            <a:r>
              <a:rPr lang="fr-FR" sz="2400" dirty="0" err="1"/>
              <a:t>Sitz</a:t>
            </a:r>
            <a:r>
              <a:rPr lang="fr-FR" sz="2400" dirty="0"/>
              <a:t> des </a:t>
            </a:r>
            <a:r>
              <a:rPr lang="fr-FR" sz="2400" dirty="0" err="1"/>
              <a:t>Käufers</a:t>
            </a:r>
            <a:r>
              <a:rPr lang="fr-FR" sz="2400" dirty="0"/>
              <a:t>) auf:</a:t>
            </a:r>
          </a:p>
          <a:p>
            <a:endParaRPr lang="fr-FR" sz="2400" dirty="0"/>
          </a:p>
          <a:p>
            <a:pPr marL="285750" indent="-285750">
              <a:buFont typeface="Wingdings" panose="05000000000000000000" pitchFamily="2" charset="2"/>
              <a:buChar char="§"/>
            </a:pPr>
            <a:r>
              <a:rPr lang="fr-FR" sz="2400" dirty="0" err="1"/>
              <a:t>Auflösung</a:t>
            </a:r>
            <a:r>
              <a:rPr lang="fr-FR" sz="2400" dirty="0"/>
              <a:t> des </a:t>
            </a:r>
            <a:r>
              <a:rPr lang="fr-FR" sz="2400" dirty="0" err="1"/>
              <a:t>Kaufvertrags</a:t>
            </a:r>
            <a:r>
              <a:rPr lang="fr-FR" sz="2400" dirty="0"/>
              <a:t> </a:t>
            </a:r>
          </a:p>
          <a:p>
            <a:pPr marL="285750" indent="-285750">
              <a:buFont typeface="Wingdings" panose="05000000000000000000" pitchFamily="2" charset="2"/>
              <a:buChar char="§"/>
            </a:pPr>
            <a:r>
              <a:rPr lang="fr-FR" sz="2400" dirty="0" err="1"/>
              <a:t>Schadenersatz</a:t>
            </a:r>
            <a:r>
              <a:rPr lang="fr-FR" sz="2400" dirty="0"/>
              <a:t> </a:t>
            </a:r>
          </a:p>
          <a:p>
            <a:pPr marL="285750" indent="-285750">
              <a:buFont typeface="Wingdings" panose="05000000000000000000" pitchFamily="2" charset="2"/>
              <a:buChar char="§"/>
            </a:pPr>
            <a:r>
              <a:rPr lang="fr-FR" sz="2400" dirty="0" err="1"/>
              <a:t>Pönalstrafen</a:t>
            </a:r>
            <a:r>
              <a:rPr lang="fr-FR" sz="2400" dirty="0"/>
              <a:t> </a:t>
            </a:r>
          </a:p>
        </p:txBody>
      </p:sp>
    </p:spTree>
    <p:extLst>
      <p:ext uri="{BB962C8B-B14F-4D97-AF65-F5344CB8AC3E}">
        <p14:creationId xmlns:p14="http://schemas.microsoft.com/office/powerpoint/2010/main" val="41033381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Frankreich ist anders!</Template>
  <TotalTime>481</TotalTime>
  <Words>1295</Words>
  <Application>Microsoft Office PowerPoint</Application>
  <PresentationFormat>Grand écran</PresentationFormat>
  <Paragraphs>127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Symbol</vt:lpstr>
      <vt:lpstr>Wingdings</vt:lpstr>
      <vt:lpstr>Thème Office</vt:lpstr>
      <vt:lpstr>INCOTERMS Was in der Praxis so alles passiert, wie Gerichte damit umgehen und was wir daraus lernen können </vt:lpstr>
      <vt:lpstr>I. BLICK IN DIE RECHTSPRECHUNG  </vt:lpstr>
      <vt:lpstr>I. BLICK IN DIE RECHTSPRECHUNG </vt:lpstr>
      <vt:lpstr>I. BLICK IN DIE RECHTSPRECHUNG </vt:lpstr>
      <vt:lpstr>I. BLICK IN DIE RECHTSPRECHUNG </vt:lpstr>
      <vt:lpstr>I. BLICK IN DIE RECHTSPRECHUNG </vt:lpstr>
      <vt:lpstr>I. BLICK IN DIE RECHTSPRECHUNG </vt:lpstr>
      <vt:lpstr>I. ZWEITER BLICK IN DIE RECHTSPRECHUNG </vt:lpstr>
      <vt:lpstr>I. ZWEITER BLICK IN DIE RECHTSPRECHUNG </vt:lpstr>
      <vt:lpstr>I. ZWEITER BLICK IN DIE RECHTSPRECHUNG </vt:lpstr>
      <vt:lpstr>I. ZWEITER BLICK IN DIE RECHTSPRECHUNG </vt:lpstr>
      <vt:lpstr>I. ZWEITER BLICK IN DIE RECHTSPRECHUNG </vt:lpstr>
      <vt:lpstr>Wie vermeidet man den Weg zum Gericht?</vt:lpstr>
      <vt:lpstr>II. MEINE PERSÖNLICHEN PRAXIS TIPPS </vt:lpstr>
      <vt:lpstr>MEINE PERSÖNLICHEN PRAXIS TIPPS </vt:lpstr>
      <vt:lpstr>MEINE PERSÖNLICHEN PRAXIS TIPPS </vt:lpstr>
      <vt:lpstr>MEINE PERSÖNLICHEN PRAXIS TIPPS </vt:lpstr>
      <vt:lpstr>MEINE PERSÖNLICHEN PRAXIS TIPPS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Frankreich ist anders!   10 goldene Tipps für meinen ersten französischen Transportrechtsfall</dc:title>
  <dc:creator>Sigrid Preissl</dc:creator>
  <cp:lastModifiedBy>BP</cp:lastModifiedBy>
  <cp:revision>26</cp:revision>
  <dcterms:created xsi:type="dcterms:W3CDTF">2022-11-26T14:14:40Z</dcterms:created>
  <dcterms:modified xsi:type="dcterms:W3CDTF">2023-09-26T05:13:06Z</dcterms:modified>
</cp:coreProperties>
</file>