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8"/>
  </p:handoutMasterIdLst>
  <p:sldIdLst>
    <p:sldId id="269" r:id="rId5"/>
    <p:sldId id="266" r:id="rId6"/>
    <p:sldId id="263" r:id="rId7"/>
    <p:sldId id="257" r:id="rId8"/>
    <p:sldId id="260" r:id="rId9"/>
    <p:sldId id="270" r:id="rId10"/>
    <p:sldId id="271" r:id="rId11"/>
    <p:sldId id="272" r:id="rId12"/>
    <p:sldId id="273" r:id="rId13"/>
    <p:sldId id="274" r:id="rId14"/>
    <p:sldId id="258" r:id="rId15"/>
    <p:sldId id="278" r:id="rId16"/>
    <p:sldId id="279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AF469B8-9424-B0B7-04E1-E5D61B74A0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5D1CF95-EC35-C096-AC49-880DD4DB1C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295BB-5580-442C-B867-2E6041F1FD15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298D14-7316-DED8-3A22-9A2D1DE5BA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C980AC-8EF7-2A14-F776-D11FB42CE7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847C1-B16E-4CC4-B902-B27255572D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929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194114-59AE-C8FD-E0E7-E6C2A0CAE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E72438D-7936-B85A-31C9-B0176E30B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CA6441-456C-2F22-2345-CD9FD3854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2346-AEF2-4836-AFE0-7A91BBC3B9CB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0F14A6-6C28-8803-420B-444A227D5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2049B1-A0B5-D35C-653D-29233E33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9A4B-3C2F-4F25-A8E8-46A58674E7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78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6E888C-3A0A-25DE-9850-E8D32000A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81FCA0-2E73-EF37-5B5F-FB9D4E6E6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521DD7-8C20-E7F6-E7ED-362AA04E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2346-AEF2-4836-AFE0-7A91BBC3B9CB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FEA720-CE83-DB20-711A-F56780417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669812-7741-93B1-E67D-A61A3092F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9A4B-3C2F-4F25-A8E8-46A58674E7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095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26FB62C-C2AD-0BA7-19BE-8F726F4F3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906979C-A1AE-D6A9-48B7-52B5C3C2F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DD5CC8-2687-3EFE-632B-8D6B68487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2346-AEF2-4836-AFE0-7A91BBC3B9CB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9EAA2F-4625-99F2-03A9-AFD394D6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67967E-9649-9D08-6C87-4B6620F1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9A4B-3C2F-4F25-A8E8-46A58674E7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56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624496-F58D-8571-F384-9F3E5D4E9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24636E-141F-7A2D-2946-CB1E20882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513E43-43F5-1D43-F358-9F7785C7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2346-AEF2-4836-AFE0-7A91BBC3B9CB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CE02A5-D79E-FCA4-E2E4-19CE31ECC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AD7B12-BE2B-6754-F339-2B140E03F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9A4B-3C2F-4F25-A8E8-46A58674E7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11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C86E47-EFD5-1CA9-717E-12C2C225C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FB763B-76C4-A372-188B-8430FC857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2DA63D-2437-6D0E-592E-497E9554C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2346-AEF2-4836-AFE0-7A91BBC3B9CB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166B96-9AA9-73E6-97A1-6F49FD6DB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64502B-1F9B-A2E8-F727-A414CD47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9A4B-3C2F-4F25-A8E8-46A58674E7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31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9F59BD-3265-25AB-0214-16E65EC9C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73293A-22BB-1AE6-B310-FF9F5C484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4D1A6A-8408-D945-231C-5A29E5E51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8C9BEDC-4482-BBA2-2A1C-C60D8DA17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2346-AEF2-4836-AFE0-7A91BBC3B9CB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75EB9E-0EE4-0A74-A0D3-BB40AD67A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2E6AF7-EBBC-5F60-6830-5A52A93C0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9A4B-3C2F-4F25-A8E8-46A58674E7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78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C308F1-BC45-CAAC-E100-0F6F976A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96B38C-D6C6-F1B6-7082-EC39B81A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074270-4917-BF5A-9349-30E588F04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24DBBD5-FA2E-1179-2481-E59827C91A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F662D44-819B-6AF3-8A67-E1B1CC39EF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73E2085-CB3A-3B81-FF16-18AABEBA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2346-AEF2-4836-AFE0-7A91BBC3B9CB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17BDD5B-804E-3333-C697-CADDEA9BA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CAB7B0E-B2ED-29F4-D40D-CCD2668D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9A4B-3C2F-4F25-A8E8-46A58674E7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44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7A6002-AA9C-5A8B-7922-DADE8F6EB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8D37F7E-AF53-E716-3CC6-02F3F0C2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2346-AEF2-4836-AFE0-7A91BBC3B9CB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9EDA2BE-5F20-BD82-D209-28AFF98B9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6166DE7-BEB7-FC13-F766-8545E4385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9A4B-3C2F-4F25-A8E8-46A58674E7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78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F815867-CB51-F0FD-3BA1-D0DE52C4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2346-AEF2-4836-AFE0-7A91BBC3B9CB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0977E9E-0F45-7887-30FD-33EEB9731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F384E2-1EF7-C878-C95F-6BEBEE9C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9A4B-3C2F-4F25-A8E8-46A58674E7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55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983881-54BB-F4FF-AD32-3CCD97581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820B87-82DF-90CD-F64E-961544BB4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9AD57A-0523-74CC-6376-2C69C3F6D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72FF86-E4EB-61CB-67D0-CC5581FD8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2346-AEF2-4836-AFE0-7A91BBC3B9CB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CB6F99-AA2D-C7AB-5F65-6FA91F4AB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2D1EA7-0585-E9C6-5C54-5A6A9C189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9A4B-3C2F-4F25-A8E8-46A58674E7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14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01051-6A2D-09B9-319F-AD5ECA99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09DE41B-4EE9-360C-EFF1-0FAF3AD402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D1DBDE-B3B3-D5C7-180F-1B61A3FB6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2AF1C5-7E00-37CA-C46F-88E13B580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B2346-AEF2-4836-AFE0-7A91BBC3B9CB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C128B2-B147-A26E-00FA-FEE053FD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FFFEF1-E63E-5407-8AE7-D9DAFB5A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29A4B-3C2F-4F25-A8E8-46A58674E7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13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EF29F00-3869-5C6D-B599-0A1ED7758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7B2422-7B3A-9482-096D-059653B33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91847F-500C-6E54-7C22-6D57FE01D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B2346-AEF2-4836-AFE0-7A91BBC3B9CB}" type="datetimeFigureOut">
              <a:rPr lang="fr-FR" smtClean="0"/>
              <a:t>17/11/2023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E8B80F-D1B1-0A2C-C4FE-31B49B727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EB469E-27E2-227F-CD6F-FEE82550A1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29A4B-3C2F-4F25-A8E8-46A58674E7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57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AAC2C9-F3B8-85DF-FD18-6816DB19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6715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FF0000"/>
                </a:solidFill>
              </a:rPr>
              <a:t>CARGO LOGISTICS AND LIABILITY IN A MULTIMODAL ENVIRONNMENT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FBBE14-CE61-58D5-3042-F5C7101D4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fr-FR" dirty="0"/>
          </a:p>
          <a:p>
            <a:pPr marL="0" indent="0" algn="l">
              <a:buNone/>
            </a:pPr>
            <a:r>
              <a:rPr lang="fr-FR" b="1" dirty="0">
                <a:solidFill>
                  <a:srgbClr val="FF0000"/>
                </a:solidFill>
              </a:rPr>
              <a:t>REX on a </a:t>
            </a:r>
            <a:r>
              <a:rPr lang="fr-FR" b="1" dirty="0" err="1">
                <a:solidFill>
                  <a:srgbClr val="FF0000"/>
                </a:solidFill>
              </a:rPr>
              <a:t>recent</a:t>
            </a:r>
            <a:r>
              <a:rPr lang="fr-FR" b="1" dirty="0">
                <a:solidFill>
                  <a:srgbClr val="FF0000"/>
                </a:solidFill>
              </a:rPr>
              <a:t> French cargo case: </a:t>
            </a:r>
          </a:p>
          <a:p>
            <a:pPr marL="0" indent="0" algn="l">
              <a:buNone/>
            </a:pPr>
            <a:r>
              <a:rPr lang="fr-FR" b="1" dirty="0"/>
              <a:t>Access to data </a:t>
            </a:r>
            <a:r>
              <a:rPr lang="fr-FR" b="1" dirty="0" err="1"/>
              <a:t>is</a:t>
            </a:r>
            <a:r>
              <a:rPr lang="fr-FR" b="1" dirty="0"/>
              <a:t> key, but </a:t>
            </a:r>
            <a:r>
              <a:rPr lang="fr-FR" b="1" dirty="0" err="1"/>
              <a:t>does</a:t>
            </a:r>
            <a:r>
              <a:rPr lang="fr-FR" b="1" dirty="0"/>
              <a:t> not open all </a:t>
            </a:r>
            <a:r>
              <a:rPr lang="fr-FR" b="1" dirty="0" err="1"/>
              <a:t>doors</a:t>
            </a:r>
            <a:r>
              <a:rPr lang="fr-FR" b="1" dirty="0"/>
              <a:t>…</a:t>
            </a:r>
          </a:p>
          <a:p>
            <a:pPr marL="0" indent="0" algn="l">
              <a:buNone/>
            </a:pPr>
            <a:endParaRPr lang="fr-FR" dirty="0"/>
          </a:p>
          <a:p>
            <a:pPr marL="0" indent="0" algn="l">
              <a:buNone/>
            </a:pPr>
            <a:r>
              <a:rPr lang="fr-FR" dirty="0"/>
              <a:t>by</a:t>
            </a:r>
          </a:p>
          <a:p>
            <a:pPr marL="0" indent="0" algn="l">
              <a:buNone/>
            </a:pPr>
            <a:r>
              <a:rPr lang="fr-FR" dirty="0"/>
              <a:t>Sigrid Preissl, Avocate à la Cour</a:t>
            </a:r>
          </a:p>
          <a:p>
            <a:endParaRPr lang="fr-FR" dirty="0"/>
          </a:p>
        </p:txBody>
      </p:sp>
      <p:pic>
        <p:nvPicPr>
          <p:cNvPr id="5" name="Image 4" descr="Une image contenant texte">
            <a:extLst>
              <a:ext uri="{FF2B5EF4-FFF2-40B4-BE49-F238E27FC236}">
                <a16:creationId xmlns:a16="http://schemas.microsoft.com/office/drawing/2014/main" id="{30BA036C-0EAD-7405-0082-551F1399E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96505"/>
            <a:ext cx="4234252" cy="1180458"/>
          </a:xfrm>
          <a:prstGeom prst="rect">
            <a:avLst/>
          </a:prstGeom>
        </p:spPr>
      </p:pic>
      <p:pic>
        <p:nvPicPr>
          <p:cNvPr id="9" name="Image 8" descr="Une image contenant ciel de nuit&#10;&#10;Description générée automatiquement">
            <a:extLst>
              <a:ext uri="{FF2B5EF4-FFF2-40B4-BE49-F238E27FC236}">
                <a16:creationId xmlns:a16="http://schemas.microsoft.com/office/drawing/2014/main" id="{B879F5BE-2C8C-EE9B-7EB6-B0810B140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126" y="3482340"/>
            <a:ext cx="4371794" cy="291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46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25E2EC-E4F2-D596-86B3-61205717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300" b="1" dirty="0">
                <a:solidFill>
                  <a:srgbClr val="FF0000"/>
                </a:solidFill>
              </a:rPr>
              <a:t>Best of </a:t>
            </a:r>
            <a:r>
              <a:rPr lang="fr-FR" sz="4300" b="1" dirty="0" err="1">
                <a:solidFill>
                  <a:srgbClr val="FF0000"/>
                </a:solidFill>
              </a:rPr>
              <a:t>pitfalls</a:t>
            </a:r>
            <a:r>
              <a:rPr lang="fr-FR" sz="4300" b="1" dirty="0">
                <a:solidFill>
                  <a:srgbClr val="FF0000"/>
                </a:solidFill>
              </a:rPr>
              <a:t> of French transportation </a:t>
            </a:r>
            <a:r>
              <a:rPr lang="fr-FR" sz="4300" b="1" dirty="0" err="1">
                <a:solidFill>
                  <a:srgbClr val="FF0000"/>
                </a:solidFill>
              </a:rPr>
              <a:t>law</a:t>
            </a:r>
            <a:r>
              <a:rPr lang="fr-FR" sz="4300" b="1" dirty="0">
                <a:solidFill>
                  <a:srgbClr val="FF0000"/>
                </a:solidFill>
              </a:rPr>
              <a:t> (II):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12476F-D78E-5DBC-B55B-4C909942F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300" dirty="0"/>
              <a:t>To be sent </a:t>
            </a:r>
            <a:r>
              <a:rPr lang="en-US" sz="3300" b="1" dirty="0"/>
              <a:t>by consignee </a:t>
            </a:r>
            <a:r>
              <a:rPr lang="en-US" sz="3300" dirty="0"/>
              <a:t>(text), but case law allows protest letter from shipper or freight forwarder.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300" dirty="0"/>
              <a:t>Applies </a:t>
            </a:r>
            <a:r>
              <a:rPr lang="en-US" sz="3300" b="1" dirty="0"/>
              <a:t>even if damage was hidden</a:t>
            </a:r>
            <a:r>
              <a:rPr lang="en-US" sz="3300" dirty="0"/>
              <a:t>/not obvious/delayed (Supreme Court, Nov. 7, 2006).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300" dirty="0"/>
              <a:t>Dispatch within 3 days (except Sunday and holidays).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300" dirty="0"/>
              <a:t>Exceptions: Clear acknowledgement of protest by carrier at delivery (on waybill). Dol of the carrier (falsification of delivery bill, deliberate misrepresentation of damage). “Gross negligence" not sufficient</a:t>
            </a:r>
          </a:p>
        </p:txBody>
      </p:sp>
    </p:spTree>
    <p:extLst>
      <p:ext uri="{BB962C8B-B14F-4D97-AF65-F5344CB8AC3E}">
        <p14:creationId xmlns:p14="http://schemas.microsoft.com/office/powerpoint/2010/main" val="20114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C069B2A0-BC1A-F1DE-B870-0DD8390803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49" t="18195" r="31166" b="8000"/>
          <a:stretch/>
        </p:blipFill>
        <p:spPr>
          <a:xfrm>
            <a:off x="0" y="268031"/>
            <a:ext cx="6299200" cy="658996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10A5658-7F32-82B3-9FAF-A46B6ADF815D}"/>
              </a:ext>
            </a:extLst>
          </p:cNvPr>
          <p:cNvSpPr txBox="1"/>
          <p:nvPr/>
        </p:nvSpPr>
        <p:spPr>
          <a:xfrm>
            <a:off x="6559826" y="808383"/>
            <a:ext cx="5181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b="1" dirty="0" err="1">
                <a:solidFill>
                  <a:srgbClr val="FF0000"/>
                </a:solidFill>
              </a:rPr>
              <a:t>Decision</a:t>
            </a:r>
            <a:r>
              <a:rPr lang="fr-FR" b="1" dirty="0">
                <a:solidFill>
                  <a:srgbClr val="FF0000"/>
                </a:solidFill>
              </a:rPr>
              <a:t>  Court of Appels of Paris  - April 7th 2022</a:t>
            </a:r>
          </a:p>
          <a:p>
            <a:r>
              <a:rPr lang="fr-FR" b="1" dirty="0">
                <a:solidFill>
                  <a:srgbClr val="FF0000"/>
                </a:solidFill>
              </a:rPr>
              <a:t>RG 19/02142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/>
              <a:t>Application French </a:t>
            </a:r>
            <a:r>
              <a:rPr lang="fr-FR" b="1" dirty="0" err="1"/>
              <a:t>law</a:t>
            </a:r>
            <a:r>
              <a:rPr lang="fr-FR" b="1" dirty="0"/>
              <a:t> (</a:t>
            </a:r>
            <a:r>
              <a:rPr lang="fr-FR" b="1" dirty="0" err="1"/>
              <a:t>carriage</a:t>
            </a:r>
            <a:r>
              <a:rPr lang="fr-FR" b="1" dirty="0"/>
              <a:t> of </a:t>
            </a:r>
            <a:r>
              <a:rPr lang="fr-FR" b="1" dirty="0" err="1"/>
              <a:t>goods</a:t>
            </a:r>
            <a:r>
              <a:rPr lang="fr-FR" b="1" dirty="0"/>
              <a:t> by road) </a:t>
            </a:r>
          </a:p>
          <a:p>
            <a:endParaRPr lang="fr-FR" b="1" dirty="0"/>
          </a:p>
          <a:p>
            <a:r>
              <a:rPr lang="fr-FR" b="1" dirty="0"/>
              <a:t>Article L 133-3 Commercial Code </a:t>
            </a:r>
          </a:p>
          <a:p>
            <a:endParaRPr lang="fr-FR" b="1" dirty="0"/>
          </a:p>
          <a:p>
            <a:r>
              <a:rPr lang="fr-FR" b="1" dirty="0" err="1"/>
              <a:t>Letter</a:t>
            </a:r>
            <a:r>
              <a:rPr lang="fr-FR" b="1" dirty="0"/>
              <a:t> of </a:t>
            </a:r>
            <a:r>
              <a:rPr lang="fr-FR" b="1" dirty="0" err="1"/>
              <a:t>protest</a:t>
            </a:r>
            <a:r>
              <a:rPr lang="fr-FR" b="1" dirty="0"/>
              <a:t> sent on July 25th 2012 </a:t>
            </a:r>
            <a:r>
              <a:rPr lang="fr-FR" b="1" dirty="0" err="1"/>
              <a:t>beyond</a:t>
            </a:r>
            <a:r>
              <a:rPr lang="fr-FR" b="1" dirty="0"/>
              <a:t> </a:t>
            </a:r>
            <a:r>
              <a:rPr lang="fr-FR" b="1" dirty="0" err="1"/>
              <a:t>delay</a:t>
            </a:r>
            <a:r>
              <a:rPr lang="fr-FR" b="1" dirty="0"/>
              <a:t> of 3 </a:t>
            </a:r>
            <a:r>
              <a:rPr lang="fr-FR" b="1" dirty="0" err="1"/>
              <a:t>days</a:t>
            </a:r>
            <a:r>
              <a:rPr lang="fr-FR" b="1" dirty="0"/>
              <a:t> </a:t>
            </a:r>
            <a:r>
              <a:rPr lang="fr-FR" b="1" dirty="0" err="1"/>
              <a:t>following</a:t>
            </a:r>
            <a:r>
              <a:rPr lang="fr-FR" b="1" dirty="0"/>
              <a:t> </a:t>
            </a:r>
            <a:r>
              <a:rPr lang="fr-FR" b="1" dirty="0" err="1"/>
              <a:t>delivery</a:t>
            </a:r>
            <a:r>
              <a:rPr lang="fr-FR" b="1" dirty="0"/>
              <a:t> (July 19th 2012)</a:t>
            </a:r>
          </a:p>
          <a:p>
            <a:endParaRPr lang="fr-FR" b="1" dirty="0"/>
          </a:p>
          <a:p>
            <a:r>
              <a:rPr lang="fr-FR" b="1" dirty="0"/>
              <a:t>No proof of </a:t>
            </a:r>
            <a:r>
              <a:rPr lang="fr-FR" b="1" dirty="0" err="1"/>
              <a:t>malicous</a:t>
            </a:r>
            <a:r>
              <a:rPr lang="fr-FR" b="1" dirty="0"/>
              <a:t> </a:t>
            </a:r>
            <a:r>
              <a:rPr lang="fr-FR" b="1" dirty="0" err="1"/>
              <a:t>acts</a:t>
            </a:r>
            <a:r>
              <a:rPr lang="fr-FR" b="1" dirty="0"/>
              <a:t> </a:t>
            </a:r>
            <a:r>
              <a:rPr lang="fr-FR" b="1" dirty="0" err="1"/>
              <a:t>having</a:t>
            </a:r>
            <a:r>
              <a:rPr lang="fr-FR" b="1" dirty="0"/>
              <a:t> </a:t>
            </a:r>
            <a:r>
              <a:rPr lang="fr-FR" b="1" dirty="0" err="1"/>
              <a:t>prevented</a:t>
            </a:r>
            <a:r>
              <a:rPr lang="fr-FR" b="1" dirty="0"/>
              <a:t> French Buyer to </a:t>
            </a:r>
            <a:r>
              <a:rPr lang="fr-FR" b="1" dirty="0" err="1"/>
              <a:t>be</a:t>
            </a:r>
            <a:r>
              <a:rPr lang="fr-FR" b="1" dirty="0"/>
              <a:t> </a:t>
            </a:r>
            <a:r>
              <a:rPr lang="fr-FR" b="1" dirty="0" err="1"/>
              <a:t>viligent</a:t>
            </a:r>
            <a:r>
              <a:rPr lang="fr-FR" b="1" dirty="0"/>
              <a:t>, check </a:t>
            </a:r>
            <a:r>
              <a:rPr lang="fr-FR" b="1" dirty="0" err="1"/>
              <a:t>complete</a:t>
            </a:r>
            <a:r>
              <a:rPr lang="fr-FR" b="1" dirty="0"/>
              <a:t> </a:t>
            </a:r>
            <a:r>
              <a:rPr lang="fr-FR" b="1" dirty="0" err="1"/>
              <a:t>receipt</a:t>
            </a:r>
            <a:r>
              <a:rPr lang="fr-FR" b="1" dirty="0"/>
              <a:t> and </a:t>
            </a:r>
            <a:r>
              <a:rPr lang="fr-FR" b="1" dirty="0" err="1"/>
              <a:t>send</a:t>
            </a:r>
            <a:r>
              <a:rPr lang="fr-FR" b="1" dirty="0"/>
              <a:t> </a:t>
            </a:r>
            <a:r>
              <a:rPr lang="fr-FR" b="1" dirty="0" err="1"/>
              <a:t>letter</a:t>
            </a:r>
            <a:r>
              <a:rPr lang="fr-FR" b="1" dirty="0"/>
              <a:t> of </a:t>
            </a:r>
            <a:r>
              <a:rPr lang="fr-FR" b="1" dirty="0" err="1"/>
              <a:t>protest</a:t>
            </a:r>
            <a:r>
              <a:rPr lang="fr-FR" b="1" dirty="0"/>
              <a:t> </a:t>
            </a:r>
            <a:r>
              <a:rPr lang="fr-FR" b="1" dirty="0" err="1"/>
              <a:t>within</a:t>
            </a:r>
            <a:r>
              <a:rPr lang="fr-FR" b="1" dirty="0"/>
              <a:t> 3 </a:t>
            </a:r>
            <a:r>
              <a:rPr lang="fr-FR" b="1" dirty="0" err="1"/>
              <a:t>days</a:t>
            </a:r>
            <a:r>
              <a:rPr lang="fr-FR" b="1" dirty="0"/>
              <a:t> </a:t>
            </a:r>
          </a:p>
          <a:p>
            <a:endParaRPr lang="fr-FR" b="1" dirty="0"/>
          </a:p>
          <a:p>
            <a:r>
              <a:rPr lang="fr-FR" b="1" dirty="0" err="1"/>
              <a:t>Dismissal</a:t>
            </a:r>
            <a:r>
              <a:rPr lang="fr-FR" b="1" dirty="0"/>
              <a:t> of cargo </a:t>
            </a:r>
            <a:r>
              <a:rPr lang="fr-FR" b="1" dirty="0" err="1"/>
              <a:t>insurers</a:t>
            </a:r>
            <a:r>
              <a:rPr lang="fr-FR" b="1" dirty="0"/>
              <a:t>’ claim </a:t>
            </a:r>
            <a:r>
              <a:rPr lang="fr-FR" b="1" dirty="0" err="1"/>
              <a:t>against</a:t>
            </a:r>
            <a:r>
              <a:rPr lang="fr-FR" b="1" dirty="0"/>
              <a:t> all parties. </a:t>
            </a:r>
          </a:p>
          <a:p>
            <a:endParaRPr lang="fr-FR" b="1" dirty="0"/>
          </a:p>
          <a:p>
            <a:endParaRPr lang="fr-FR" b="1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187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170947-8B62-3759-9D29-BA817CBDF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 err="1">
                <a:solidFill>
                  <a:srgbClr val="FF0000"/>
                </a:solidFill>
              </a:rPr>
              <a:t>Lessons</a:t>
            </a:r>
            <a:r>
              <a:rPr lang="fr-FR" sz="4800" b="1" dirty="0">
                <a:solidFill>
                  <a:srgbClr val="FF0000"/>
                </a:solidFill>
              </a:rPr>
              <a:t> </a:t>
            </a:r>
            <a:r>
              <a:rPr lang="fr-FR" sz="4800" b="1" dirty="0" err="1">
                <a:solidFill>
                  <a:srgbClr val="FF0000"/>
                </a:solidFill>
              </a:rPr>
              <a:t>learnt</a:t>
            </a:r>
            <a:r>
              <a:rPr lang="fr-FR" sz="4800" b="1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4551DB-2650-3A08-B53D-728413CA2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Multimodal </a:t>
            </a:r>
            <a:r>
              <a:rPr lang="fr-FR" dirty="0" err="1"/>
              <a:t>approach</a:t>
            </a:r>
            <a:r>
              <a:rPr lang="fr-FR" dirty="0"/>
              <a:t> vs unimodal focus  </a:t>
            </a:r>
          </a:p>
          <a:p>
            <a:endParaRPr lang="fr-FR" dirty="0"/>
          </a:p>
          <a:p>
            <a:r>
              <a:rPr lang="fr-FR" dirty="0" err="1"/>
              <a:t>Pitfalls</a:t>
            </a:r>
            <a:r>
              <a:rPr lang="fr-FR" dirty="0"/>
              <a:t> of local </a:t>
            </a:r>
            <a:r>
              <a:rPr lang="fr-FR" dirty="0" err="1"/>
              <a:t>legislation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Access to data </a:t>
            </a:r>
            <a:r>
              <a:rPr lang="fr-FR" dirty="0" err="1"/>
              <a:t>is</a:t>
            </a:r>
            <a:r>
              <a:rPr lang="fr-FR" dirty="0"/>
              <a:t> key, but </a:t>
            </a:r>
            <a:r>
              <a:rPr lang="fr-FR" dirty="0" err="1"/>
              <a:t>cannot</a:t>
            </a:r>
            <a:r>
              <a:rPr lang="fr-FR" dirty="0"/>
              <a:t> </a:t>
            </a:r>
            <a:r>
              <a:rPr lang="fr-FR" dirty="0" err="1"/>
              <a:t>override</a:t>
            </a:r>
            <a:r>
              <a:rPr lang="fr-FR" dirty="0"/>
              <a:t> </a:t>
            </a:r>
            <a:r>
              <a:rPr lang="fr-FR" dirty="0" err="1"/>
              <a:t>mandatory</a:t>
            </a:r>
            <a:r>
              <a:rPr lang="fr-FR" dirty="0"/>
              <a:t> </a:t>
            </a:r>
            <a:r>
              <a:rPr lang="fr-FR" dirty="0" err="1"/>
              <a:t>legal</a:t>
            </a:r>
            <a:r>
              <a:rPr lang="fr-FR" dirty="0"/>
              <a:t> </a:t>
            </a:r>
            <a:r>
              <a:rPr lang="fr-FR" dirty="0" err="1"/>
              <a:t>constraints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Technical</a:t>
            </a:r>
            <a:r>
              <a:rPr lang="fr-FR" dirty="0"/>
              <a:t> infrastructure vs </a:t>
            </a:r>
            <a:r>
              <a:rPr lang="fr-FR" dirty="0" err="1"/>
              <a:t>legal</a:t>
            </a:r>
            <a:r>
              <a:rPr lang="fr-FR" dirty="0"/>
              <a:t> </a:t>
            </a:r>
            <a:r>
              <a:rPr lang="fr-FR" dirty="0" err="1"/>
              <a:t>instrastructure</a:t>
            </a:r>
            <a:r>
              <a:rPr lang="fr-FR" dirty="0"/>
              <a:t>  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</a:rPr>
              <a:t>					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</a:rPr>
              <a:t>					full </a:t>
            </a:r>
            <a:r>
              <a:rPr lang="fr-FR" sz="2800" b="1" dirty="0" err="1">
                <a:solidFill>
                  <a:srgbClr val="FF0000"/>
                </a:solidFill>
              </a:rPr>
              <a:t>spead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 err="1">
                <a:solidFill>
                  <a:srgbClr val="FF0000"/>
                </a:solidFill>
              </a:rPr>
              <a:t>ahead</a:t>
            </a:r>
            <a:r>
              <a:rPr lang="fr-FR" sz="2800" b="1" dirty="0">
                <a:solidFill>
                  <a:srgbClr val="FF0000"/>
                </a:solidFill>
              </a:rPr>
              <a:t> or back to the </a:t>
            </a:r>
            <a:r>
              <a:rPr lang="fr-FR" sz="2800" b="1" dirty="0" err="1">
                <a:solidFill>
                  <a:srgbClr val="FF0000"/>
                </a:solidFill>
              </a:rPr>
              <a:t>roots</a:t>
            </a:r>
            <a:r>
              <a:rPr lang="fr-FR" sz="2800" b="1" dirty="0">
                <a:solidFill>
                  <a:srgbClr val="FF0000"/>
                </a:solidFill>
              </a:rPr>
              <a:t>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8439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29244FF1-0550-47AA-8E81-DDF4E5BD81E9" descr="IMG_9153.jpg">
            <a:extLst>
              <a:ext uri="{FF2B5EF4-FFF2-40B4-BE49-F238E27FC236}">
                <a16:creationId xmlns:a16="http://schemas.microsoft.com/office/drawing/2014/main" id="{FFE3FA18-EBA7-5DC4-7FC5-013BF27B2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255" y="529166"/>
            <a:ext cx="7428089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92D290D-16E3-0739-B2DB-29E19B4EC75C}"/>
              </a:ext>
            </a:extLst>
          </p:cNvPr>
          <p:cNvSpPr txBox="1"/>
          <p:nvPr/>
        </p:nvSpPr>
        <p:spPr>
          <a:xfrm>
            <a:off x="8001000" y="711200"/>
            <a:ext cx="40386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2800" b="1" dirty="0">
                <a:solidFill>
                  <a:srgbClr val="FF0000"/>
                </a:solidFill>
              </a:rPr>
              <a:t>ENJOY YOUR STAY IN PARIS !</a:t>
            </a:r>
          </a:p>
          <a:p>
            <a:endParaRPr lang="fr-FR" sz="2800" b="1" dirty="0">
              <a:solidFill>
                <a:srgbClr val="FF0000"/>
              </a:solidFill>
            </a:endParaRPr>
          </a:p>
          <a:p>
            <a:r>
              <a:rPr lang="fr-FR" sz="2800" b="1" dirty="0">
                <a:solidFill>
                  <a:srgbClr val="FF0000"/>
                </a:solidFill>
              </a:rPr>
              <a:t>Clément ADER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« AVION 3 », 1893-1897</a:t>
            </a:r>
          </a:p>
          <a:p>
            <a:endParaRPr lang="fr-FR" sz="2800" b="1" dirty="0">
              <a:solidFill>
                <a:srgbClr val="FF0000"/>
              </a:solidFill>
            </a:endParaRPr>
          </a:p>
          <a:p>
            <a:r>
              <a:rPr lang="fr-FR" sz="2800" b="1" dirty="0" err="1"/>
              <a:t>From</a:t>
            </a:r>
            <a:r>
              <a:rPr lang="fr-FR" sz="2800" b="1" dirty="0"/>
              <a:t> « avis » (latin) </a:t>
            </a:r>
            <a:r>
              <a:rPr lang="fr-FR" sz="2800" b="1" dirty="0" err="1"/>
              <a:t>meaning</a:t>
            </a:r>
            <a:r>
              <a:rPr lang="fr-FR" sz="2800" b="1" dirty="0"/>
              <a:t> </a:t>
            </a:r>
            <a:r>
              <a:rPr lang="fr-FR" sz="2800" b="1" dirty="0" err="1"/>
              <a:t>bird</a:t>
            </a:r>
            <a:endParaRPr lang="fr-FR" sz="2800" b="1" dirty="0"/>
          </a:p>
          <a:p>
            <a:endParaRPr lang="fr-FR" dirty="0"/>
          </a:p>
          <a:p>
            <a:endParaRPr lang="fr-FR" dirty="0"/>
          </a:p>
          <a:p>
            <a:r>
              <a:rPr lang="fr-FR" sz="2400" b="1" dirty="0"/>
              <a:t>Musée arts et métiers, Paris </a:t>
            </a:r>
          </a:p>
          <a:p>
            <a:r>
              <a:rPr lang="fr-FR" sz="2400" b="1" dirty="0"/>
              <a:t>Prototype </a:t>
            </a:r>
            <a:r>
              <a:rPr lang="fr-FR" sz="2400" b="1" dirty="0" err="1"/>
              <a:t>offered</a:t>
            </a:r>
            <a:r>
              <a:rPr lang="fr-FR" sz="2400" b="1" dirty="0"/>
              <a:t> by Clément Ader to France in 1903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66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 Californie, les bateaux attendent en moyenne six jours pour &amp;ecirc;tre d&amp;eacute;charg&amp;eacute;s. |&amp;nbsp;Ian Taylor&amp;nbsp;via Unsplash">
            <a:extLst>
              <a:ext uri="{FF2B5EF4-FFF2-40B4-BE49-F238E27FC236}">
                <a16:creationId xmlns:a16="http://schemas.microsoft.com/office/drawing/2014/main" id="{5E30AA44-49DF-EAD6-5F1C-18D88BE361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54" y="2860733"/>
            <a:ext cx="3481131" cy="182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rdier à vapeur de Cugnot, construit par Bourbouze et exposé pour le  centenaire du fardier en 1869 - Alain.R.Truong">
            <a:extLst>
              <a:ext uri="{FF2B5EF4-FFF2-40B4-BE49-F238E27FC236}">
                <a16:creationId xmlns:a16="http://schemas.microsoft.com/office/drawing/2014/main" id="{2ACC2AB5-C97E-65FF-21FA-7C8235D84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72" y="4778162"/>
            <a:ext cx="3418511" cy="179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de de la route pour les poids lourds">
            <a:extLst>
              <a:ext uri="{FF2B5EF4-FFF2-40B4-BE49-F238E27FC236}">
                <a16:creationId xmlns:a16="http://schemas.microsoft.com/office/drawing/2014/main" id="{1918A6FA-3641-A65D-9496-911188CB2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766" y="4778163"/>
            <a:ext cx="3418511" cy="179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vion 3_a">
            <a:extLst>
              <a:ext uri="{FF2B5EF4-FFF2-40B4-BE49-F238E27FC236}">
                <a16:creationId xmlns:a16="http://schemas.microsoft.com/office/drawing/2014/main" id="{AEBC3680-D403-B3D4-A833-A70242077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1" y="933454"/>
            <a:ext cx="3481131" cy="182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IDEO. Deux ailes d'avion en soute, la cargaison hors norme du Beluga XL a  volé pour la première fois">
            <a:extLst>
              <a:ext uri="{FF2B5EF4-FFF2-40B4-BE49-F238E27FC236}">
                <a16:creationId xmlns:a16="http://schemas.microsoft.com/office/drawing/2014/main" id="{E69CFECA-D948-04FD-FC32-AFE00FD08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54" y="933457"/>
            <a:ext cx="3481131" cy="182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ionicFlyingFox, la chauve-souris géante de Festo - Helicomicro.com">
            <a:extLst>
              <a:ext uri="{FF2B5EF4-FFF2-40B4-BE49-F238E27FC236}">
                <a16:creationId xmlns:a16="http://schemas.microsoft.com/office/drawing/2014/main" id="{6BAAE4A2-0895-3DA6-054D-73477771D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556" y="933455"/>
            <a:ext cx="3418510" cy="182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La flûte hollandaise">
            <a:extLst>
              <a:ext uri="{FF2B5EF4-FFF2-40B4-BE49-F238E27FC236}">
                <a16:creationId xmlns:a16="http://schemas.microsoft.com/office/drawing/2014/main" id="{97C5D716-A917-0F0E-F860-F9AAF10E7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53" y="2761048"/>
            <a:ext cx="3481130" cy="193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>
            <a:extLst>
              <a:ext uri="{FF2B5EF4-FFF2-40B4-BE49-F238E27FC236}">
                <a16:creationId xmlns:a16="http://schemas.microsoft.com/office/drawing/2014/main" id="{73FD9C7B-EC1C-130C-2C72-40951017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864" y="2868056"/>
            <a:ext cx="3387202" cy="182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E7ABD57-2D6D-C6FC-85C8-7A3BF1C278AD}"/>
              </a:ext>
            </a:extLst>
          </p:cNvPr>
          <p:cNvSpPr txBox="1"/>
          <p:nvPr/>
        </p:nvSpPr>
        <p:spPr>
          <a:xfrm>
            <a:off x="0" y="285120"/>
            <a:ext cx="12070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The </a:t>
            </a:r>
            <a:r>
              <a:rPr lang="fr-FR" sz="2800" b="1" dirty="0" err="1">
                <a:solidFill>
                  <a:srgbClr val="FF0000"/>
                </a:solidFill>
              </a:rPr>
              <a:t>changing</a:t>
            </a:r>
            <a:r>
              <a:rPr lang="fr-FR" sz="2800" b="1" dirty="0">
                <a:solidFill>
                  <a:srgbClr val="FF0000"/>
                </a:solidFill>
              </a:rPr>
              <a:t> nature of cargo </a:t>
            </a:r>
            <a:r>
              <a:rPr lang="fr-FR" sz="2800" b="1" dirty="0" err="1">
                <a:solidFill>
                  <a:srgbClr val="FF0000"/>
                </a:solidFill>
              </a:rPr>
              <a:t>lostistics</a:t>
            </a:r>
            <a:r>
              <a:rPr lang="fr-FR" sz="2800" b="1" dirty="0">
                <a:solidFill>
                  <a:srgbClr val="FF0000"/>
                </a:solidFill>
              </a:rPr>
              <a:t> – full </a:t>
            </a:r>
            <a:r>
              <a:rPr lang="fr-FR" sz="2800" b="1" dirty="0" err="1">
                <a:solidFill>
                  <a:srgbClr val="FF0000"/>
                </a:solidFill>
              </a:rPr>
              <a:t>spead</a:t>
            </a: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 err="1">
                <a:solidFill>
                  <a:srgbClr val="FF0000"/>
                </a:solidFill>
              </a:rPr>
              <a:t>ahead</a:t>
            </a:r>
            <a:r>
              <a:rPr lang="fr-FR" sz="2800" b="1" dirty="0">
                <a:solidFill>
                  <a:srgbClr val="FF0000"/>
                </a:solidFill>
              </a:rPr>
              <a:t> or back to the </a:t>
            </a:r>
            <a:r>
              <a:rPr lang="fr-FR" sz="2800" b="1" dirty="0" err="1">
                <a:solidFill>
                  <a:srgbClr val="FF0000"/>
                </a:solidFill>
              </a:rPr>
              <a:t>roots</a:t>
            </a:r>
            <a:r>
              <a:rPr lang="fr-FR" sz="2800" b="1" dirty="0">
                <a:solidFill>
                  <a:srgbClr val="FF0000"/>
                </a:solidFill>
              </a:rPr>
              <a:t>?</a:t>
            </a:r>
          </a:p>
          <a:p>
            <a:pPr algn="ctr"/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3" name="Image 2" descr="Une image contenant texte, ciel, plein air, garé">
            <a:extLst>
              <a:ext uri="{FF2B5EF4-FFF2-40B4-BE49-F238E27FC236}">
                <a16:creationId xmlns:a16="http://schemas.microsoft.com/office/drawing/2014/main" id="{D1FB1D94-29EC-66AB-8B8E-45B6414A9D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864" y="4778162"/>
            <a:ext cx="3387202" cy="190699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03A042E-613B-17EF-661D-27FB5F2D876E}"/>
              </a:ext>
            </a:extLst>
          </p:cNvPr>
          <p:cNvSpPr txBox="1"/>
          <p:nvPr/>
        </p:nvSpPr>
        <p:spPr>
          <a:xfrm>
            <a:off x="972457" y="2394857"/>
            <a:ext cx="133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1897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E0876B2-178A-095F-54FD-4B28E832F8D4}"/>
              </a:ext>
            </a:extLst>
          </p:cNvPr>
          <p:cNvSpPr txBox="1"/>
          <p:nvPr/>
        </p:nvSpPr>
        <p:spPr>
          <a:xfrm>
            <a:off x="972457" y="6154057"/>
            <a:ext cx="123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1770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9B131A9-8181-3B1A-EA97-7C7773665802}"/>
              </a:ext>
            </a:extLst>
          </p:cNvPr>
          <p:cNvSpPr txBox="1"/>
          <p:nvPr/>
        </p:nvSpPr>
        <p:spPr>
          <a:xfrm>
            <a:off x="884281" y="3160867"/>
            <a:ext cx="1046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1720</a:t>
            </a:r>
          </a:p>
        </p:txBody>
      </p:sp>
    </p:spTree>
    <p:extLst>
      <p:ext uri="{BB962C8B-B14F-4D97-AF65-F5344CB8AC3E}">
        <p14:creationId xmlns:p14="http://schemas.microsoft.com/office/powerpoint/2010/main" val="284897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8F46A4-F4BA-4341-7555-61070D6D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Paris Court of </a:t>
            </a:r>
            <a:r>
              <a:rPr lang="fr-FR" b="1" dirty="0" err="1">
                <a:solidFill>
                  <a:srgbClr val="FF0000"/>
                </a:solidFill>
              </a:rPr>
              <a:t>Appeals</a:t>
            </a:r>
            <a:r>
              <a:rPr lang="fr-FR" b="1" dirty="0">
                <a:solidFill>
                  <a:srgbClr val="FF0000"/>
                </a:solidFill>
              </a:rPr>
              <a:t>, April 4</a:t>
            </a:r>
            <a:r>
              <a:rPr lang="fr-FR" b="1" baseline="30000" dirty="0">
                <a:solidFill>
                  <a:srgbClr val="FF0000"/>
                </a:solidFill>
              </a:rPr>
              <a:t>th</a:t>
            </a:r>
            <a:r>
              <a:rPr lang="fr-FR" b="1" dirty="0">
                <a:solidFill>
                  <a:srgbClr val="FF0000"/>
                </a:solidFill>
              </a:rPr>
              <a:t> 2022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FABC34-04B2-FD31-4FEC-D0606A541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40" y="1814286"/>
            <a:ext cx="11101120" cy="435315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  <p:pic>
        <p:nvPicPr>
          <p:cNvPr id="6" name="Image 5" descr="Une image contenant bâtiment, plein air, ciel, immeuble gouvernemental&#10;&#10;Description générée automatiquement">
            <a:extLst>
              <a:ext uri="{FF2B5EF4-FFF2-40B4-BE49-F238E27FC236}">
                <a16:creationId xmlns:a16="http://schemas.microsoft.com/office/drawing/2014/main" id="{1A5941B6-B64D-D722-9FD0-62829AA8A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20" y="1504273"/>
            <a:ext cx="7531760" cy="497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9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D849A-9E4C-EC4B-FEB4-8DAD6F253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Facts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nutshell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55A782-D0AB-8A46-F4B9-E3CE892E6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188720"/>
            <a:ext cx="11643360" cy="550671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fr-FR" sz="3200" b="1" dirty="0">
                <a:latin typeface="+mj-lt"/>
                <a:ea typeface="Calibri" panose="020F0502020204030204" pitchFamily="34" charset="0"/>
                <a:cs typeface="TimesNewRoman"/>
              </a:rPr>
              <a:t>French </a:t>
            </a:r>
            <a:r>
              <a:rPr lang="fr-FR" sz="3200" b="1" dirty="0" err="1">
                <a:latin typeface="+mj-lt"/>
                <a:ea typeface="Calibri" panose="020F0502020204030204" pitchFamily="34" charset="0"/>
                <a:cs typeface="TimesNewRoman"/>
              </a:rPr>
              <a:t>buyer</a:t>
            </a:r>
            <a:r>
              <a:rPr lang="fr-FR" sz="3200" b="1" dirty="0">
                <a:latin typeface="+mj-lt"/>
                <a:ea typeface="Calibri" panose="020F0502020204030204" pitchFamily="34" charset="0"/>
                <a:cs typeface="TimesNewRoman"/>
              </a:rPr>
              <a:t> </a:t>
            </a:r>
            <a:r>
              <a:rPr lang="fr-FR" sz="3200" b="1" dirty="0" err="1">
                <a:effectLst/>
                <a:latin typeface="+mj-lt"/>
                <a:ea typeface="Calibri" panose="020F0502020204030204" pitchFamily="34" charset="0"/>
                <a:cs typeface="TimesNewRoman"/>
              </a:rPr>
              <a:t>bought</a:t>
            </a:r>
            <a:r>
              <a:rPr lang="fr-FR" sz="3200" b="1" dirty="0">
                <a:effectLst/>
                <a:latin typeface="+mj-lt"/>
                <a:ea typeface="Calibri" panose="020F0502020204030204" pitchFamily="34" charset="0"/>
                <a:cs typeface="TimesNewRoman"/>
              </a:rPr>
              <a:t> </a:t>
            </a:r>
            <a:r>
              <a:rPr lang="fr-FR" sz="3200" b="1" dirty="0" err="1">
                <a:effectLst/>
                <a:latin typeface="+mj-lt"/>
                <a:ea typeface="Calibri" panose="020F0502020204030204" pitchFamily="34" charset="0"/>
                <a:cs typeface="TimesNewRoman"/>
              </a:rPr>
              <a:t>three</a:t>
            </a:r>
            <a:r>
              <a:rPr lang="fr-FR" sz="3200" b="1" dirty="0">
                <a:effectLst/>
                <a:latin typeface="+mj-lt"/>
                <a:ea typeface="Calibri" panose="020F0502020204030204" pitchFamily="34" charset="0"/>
                <a:cs typeface="TimesNewRoman"/>
              </a:rPr>
              <a:t> sets of hard drives </a:t>
            </a:r>
            <a:r>
              <a:rPr lang="fr-FR" sz="3200" b="1" dirty="0" err="1">
                <a:effectLst/>
                <a:latin typeface="+mj-lt"/>
                <a:ea typeface="Calibri" panose="020F0502020204030204" pitchFamily="34" charset="0"/>
                <a:cs typeface="TimesNewRoman"/>
              </a:rPr>
              <a:t>from</a:t>
            </a:r>
            <a:r>
              <a:rPr lang="fr-FR" sz="3200" b="1" dirty="0">
                <a:effectLst/>
                <a:latin typeface="+mj-lt"/>
                <a:ea typeface="Calibri" panose="020F0502020204030204" pitchFamily="34" charset="0"/>
                <a:cs typeface="TimesNewRoman"/>
              </a:rPr>
              <a:t> </a:t>
            </a:r>
            <a:r>
              <a:rPr lang="fr-FR" sz="3200" b="1" dirty="0" err="1">
                <a:effectLst/>
                <a:latin typeface="+mj-lt"/>
                <a:ea typeface="Calibri" panose="020F0502020204030204" pitchFamily="34" charset="0"/>
                <a:cs typeface="TimesNewRoman"/>
              </a:rPr>
              <a:t>chinese</a:t>
            </a:r>
            <a:r>
              <a:rPr lang="fr-FR" sz="3200" b="1" dirty="0">
                <a:effectLst/>
                <a:latin typeface="+mj-lt"/>
                <a:ea typeface="Calibri" panose="020F0502020204030204" pitchFamily="34" charset="0"/>
                <a:cs typeface="TimesNewRoman"/>
              </a:rPr>
              <a:t> manufacturer </a:t>
            </a:r>
          </a:p>
          <a:p>
            <a:pPr algn="just">
              <a:lnSpc>
                <a:spcPct val="100000"/>
              </a:lnSpc>
            </a:pPr>
            <a:r>
              <a:rPr lang="en-US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Goods insured by UK based cargo insurer. </a:t>
            </a:r>
          </a:p>
          <a:p>
            <a:pPr algn="just">
              <a:lnSpc>
                <a:spcPct val="100000"/>
              </a:lnSpc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NewRoman"/>
              </a:rPr>
              <a:t>French buyer entrusted a multimodal freight forwarder, with the organization of the transport of the products by air and then by road from China to its operating premises in Massy (outside Paris). </a:t>
            </a:r>
          </a:p>
          <a:p>
            <a:pPr algn="just">
              <a:lnSpc>
                <a:spcPct val="100000"/>
              </a:lnSpc>
            </a:pP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NewRoman"/>
              </a:rPr>
              <a:t>Affiliated company of freight forwarder acted as a substitute freight forwarder to organize </a:t>
            </a:r>
            <a:r>
              <a:rPr lang="en-US" sz="3200" b="1" dirty="0">
                <a:latin typeface="+mj-lt"/>
                <a:ea typeface="Calibri" panose="020F0502020204030204" pitchFamily="34" charset="0"/>
                <a:cs typeface="TimesNewRoman"/>
              </a:rPr>
              <a:t>road carriage </a:t>
            </a: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NewRoman"/>
              </a:rPr>
              <a:t>between </a:t>
            </a:r>
            <a:r>
              <a:rPr lang="en-US" sz="3200" b="1" dirty="0" err="1">
                <a:effectLst/>
                <a:latin typeface="+mj-lt"/>
                <a:ea typeface="Calibri" panose="020F0502020204030204" pitchFamily="34" charset="0"/>
                <a:cs typeface="TimesNewRoman"/>
              </a:rPr>
              <a:t>Roissy</a:t>
            </a: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NewRoman"/>
              </a:rPr>
              <a:t> CDG airport and Massy.</a:t>
            </a:r>
          </a:p>
        </p:txBody>
      </p:sp>
    </p:spTree>
    <p:extLst>
      <p:ext uri="{BB962C8B-B14F-4D97-AF65-F5344CB8AC3E}">
        <p14:creationId xmlns:p14="http://schemas.microsoft.com/office/powerpoint/2010/main" val="1421148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0B9F77-0B6A-2B3A-CD01-D37730E56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904240"/>
            <a:ext cx="11145520" cy="548608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Road carrier </a:t>
            </a:r>
            <a:r>
              <a:rPr lang="en-US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was retained by substitute freight forwarder </a:t>
            </a:r>
          </a:p>
          <a:p>
            <a:pPr algn="just"/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 July 2012: </a:t>
            </a:r>
            <a:r>
              <a:rPr lang="en-US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Road carrier</a:t>
            </a: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picked up seven pallets for transport to the premises of French buyer</a:t>
            </a:r>
          </a:p>
          <a:p>
            <a:pPr algn="just"/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25 </a:t>
            </a:r>
            <a:r>
              <a:rPr lang="en-US" sz="3200" b="1" dirty="0">
                <a:latin typeface="+mj-lt"/>
                <a:ea typeface="Calibri" panose="020F0502020204030204" pitchFamily="34" charset="0"/>
              </a:rPr>
              <a:t>July</a:t>
            </a:r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2012: Buyer notified by letter to multimodal freight forwarder that three pallets were missing (worth USD 252,000). </a:t>
            </a:r>
          </a:p>
          <a:p>
            <a:pPr algn="just"/>
            <a:r>
              <a:rPr lang="en-US" sz="3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26 July 2012: Buyer registers a complaint for theft with police</a:t>
            </a:r>
          </a:p>
          <a:p>
            <a:pPr marL="0" indent="0" algn="just">
              <a:buNone/>
            </a:pP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Cargo insurer compensates French buyer for 252.000 USD (value of stolen cargo)</a:t>
            </a:r>
          </a:p>
          <a:p>
            <a:pPr marL="0" indent="0" algn="just">
              <a:buNone/>
            </a:pPr>
            <a:r>
              <a:rPr lang="en-US" sz="3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Cargo insurer introduces proceedings before French courts following subrogation in 2012</a:t>
            </a:r>
          </a:p>
          <a:p>
            <a:pPr marL="0" indent="0" algn="just">
              <a:buNone/>
            </a:pPr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32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374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4">
            <a:extLst>
              <a:ext uri="{FF2B5EF4-FFF2-40B4-BE49-F238E27FC236}">
                <a16:creationId xmlns:a16="http://schemas.microsoft.com/office/drawing/2014/main" id="{5520B237-AEB6-1BB9-BC9F-0AC54F143C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73" t="21321" r="13224" b="13068"/>
          <a:stretch/>
        </p:blipFill>
        <p:spPr>
          <a:xfrm>
            <a:off x="583540" y="853186"/>
            <a:ext cx="10511180" cy="5204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187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25E2EC-E4F2-D596-86B3-61205717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rgbClr val="FF0000"/>
                </a:solidFill>
              </a:rPr>
              <a:t>Proceedings</a:t>
            </a:r>
            <a:r>
              <a:rPr lang="fr-FR" b="1" dirty="0">
                <a:solidFill>
                  <a:srgbClr val="FF0000"/>
                </a:solidFill>
              </a:rPr>
              <a:t> France 2012 – 2022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12476F-D78E-5DBC-B55B-4C909942F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Incident July 2012</a:t>
            </a:r>
          </a:p>
          <a:p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warrant June 2014</a:t>
            </a:r>
          </a:p>
          <a:p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criminal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court (driver)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September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 </a:t>
            </a: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Jugement Commercial Court Bobigny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December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Court of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Appeals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aris April 2022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fr-F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court </a:t>
            </a:r>
            <a:r>
              <a:rPr lang="fr-FR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proceedings</a:t>
            </a:r>
            <a:endParaRPr lang="fr-F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150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25E2EC-E4F2-D596-86B3-61205717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Article L 133-3 French Code of Commerce (road </a:t>
            </a:r>
            <a:r>
              <a:rPr lang="fr-FR" b="1" dirty="0" err="1">
                <a:solidFill>
                  <a:srgbClr val="FF0000"/>
                </a:solidFill>
              </a:rPr>
              <a:t>carriage</a:t>
            </a:r>
            <a:r>
              <a:rPr lang="fr-FR" b="1" dirty="0">
                <a:solidFill>
                  <a:srgbClr val="FF0000"/>
                </a:solidFill>
              </a:rPr>
              <a:t>): one of the </a:t>
            </a:r>
            <a:r>
              <a:rPr lang="fr-FR" b="1" dirty="0" err="1">
                <a:solidFill>
                  <a:srgbClr val="FF0000"/>
                </a:solidFill>
              </a:rPr>
              <a:t>most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dangerous</a:t>
            </a:r>
            <a:r>
              <a:rPr lang="fr-FR" b="1" dirty="0">
                <a:solidFill>
                  <a:srgbClr val="FF0000"/>
                </a:solidFill>
              </a:rPr>
              <a:t> French </a:t>
            </a:r>
            <a:r>
              <a:rPr lang="fr-FR" b="1" dirty="0" err="1">
                <a:solidFill>
                  <a:srgbClr val="FF0000"/>
                </a:solidFill>
              </a:rPr>
              <a:t>pitfalls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12476F-D78E-5DBC-B55B-4C909942F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4459"/>
            <a:ext cx="7855424" cy="41025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“Upon acceptance of the goods carried, any action against the carrier for damage or partial loss shall be extinguished unless the consignee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within three days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not counting holidays, after delivery, has notified the carrier of his reasoned protest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extrajudicial service by bailiff or by registered letter.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provisions to the contrary shall be null and void. The latter provision shall not apply to international carriage".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8E0B31F-7837-F9B0-B8A2-34E6BCC98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2251881"/>
            <a:ext cx="3341238" cy="334123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6BC02E1-B6B0-8E18-E058-D4EFC9EFC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0328" y="1668038"/>
            <a:ext cx="1037438" cy="87276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277088F-70FB-AB31-158F-66A263965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29" y="3730394"/>
            <a:ext cx="800141" cy="6731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3CE008E-0964-2D22-9CE1-F68F2503D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960" y="5870540"/>
            <a:ext cx="800141" cy="67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34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25E2EC-E4F2-D596-86B3-61205717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Best of </a:t>
            </a:r>
            <a:r>
              <a:rPr lang="fr-FR" b="1" dirty="0" err="1">
                <a:solidFill>
                  <a:srgbClr val="FF0000"/>
                </a:solidFill>
              </a:rPr>
              <a:t>pitfalls</a:t>
            </a:r>
            <a:r>
              <a:rPr lang="fr-FR" b="1" dirty="0">
                <a:solidFill>
                  <a:srgbClr val="FF0000"/>
                </a:solidFill>
              </a:rPr>
              <a:t> of French transportation </a:t>
            </a:r>
            <a:r>
              <a:rPr lang="fr-FR" b="1" dirty="0" err="1">
                <a:solidFill>
                  <a:srgbClr val="FF0000"/>
                </a:solidFill>
              </a:rPr>
              <a:t>law</a:t>
            </a:r>
            <a:r>
              <a:rPr lang="fr-FR" b="1" dirty="0">
                <a:solidFill>
                  <a:srgbClr val="FF0000"/>
                </a:solidFill>
              </a:rPr>
              <a:t> (I):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12476F-D78E-5DBC-B55B-4C909942F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300" dirty="0"/>
              <a:t>Intra-French transport of goods by road – </a:t>
            </a:r>
            <a:r>
              <a:rPr lang="en-US" sz="3300" b="1" dirty="0">
                <a:solidFill>
                  <a:srgbClr val="FF0000"/>
                </a:solidFill>
              </a:rPr>
              <a:t>public order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300" b="1" dirty="0"/>
              <a:t>Partial loss or damage </a:t>
            </a:r>
            <a:r>
              <a:rPr lang="en-US" sz="3300" dirty="0"/>
              <a:t>(also in case of total loss - but not applicable if never delivered or delayed)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300" b="1" dirty="0"/>
              <a:t>Motivated</a:t>
            </a:r>
            <a:r>
              <a:rPr lang="en-US" sz="3300" dirty="0"/>
              <a:t> letter of protest (detailed description of damage)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300" b="1" dirty="0"/>
              <a:t>By registered regular mail </a:t>
            </a:r>
            <a:r>
              <a:rPr lang="en-US" sz="3300" dirty="0"/>
              <a:t>(express courier tolerated), email/fax not sufficient even with acknowledgement of receipt (Court of Appeals of VERSAILLES, 2.7.2013, n°11/05748)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25160652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9DC455DD5AC34C82C988038337A182" ma:contentTypeVersion="2" ma:contentTypeDescription="Create a new document." ma:contentTypeScope="" ma:versionID="e0f8faf623fa26b7eda5445c9071d35a">
  <xsd:schema xmlns:xsd="http://www.w3.org/2001/XMLSchema" xmlns:xs="http://www.w3.org/2001/XMLSchema" xmlns:p="http://schemas.microsoft.com/office/2006/metadata/properties" xmlns:ns3="7e92a6d9-cd23-41e3-b6d4-b70a44e80917" targetNamespace="http://schemas.microsoft.com/office/2006/metadata/properties" ma:root="true" ma:fieldsID="3b29b625ae68d6926c7519dfb4287c7b" ns3:_="">
    <xsd:import namespace="7e92a6d9-cd23-41e3-b6d4-b70a44e809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2a6d9-cd23-41e3-b6d4-b70a44e809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27445E-86B2-4B24-9BD2-22C3ACF2FA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92a6d9-cd23-41e3-b6d4-b70a44e809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644B1C-A03A-48C6-A490-33BE71674C22}">
  <ds:schemaRefs>
    <ds:schemaRef ds:uri="http://www.w3.org/XML/1998/namespace"/>
    <ds:schemaRef ds:uri="7e92a6d9-cd23-41e3-b6d4-b70a44e80917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0672CC2-CDAD-4073-BDBA-429E03AB9A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Sigrid Preissl Saturday morning Cargo Logistics (002)</Template>
  <TotalTime>0</TotalTime>
  <Words>709</Words>
  <Application>Microsoft Office PowerPoint</Application>
  <PresentationFormat>Grand écran</PresentationFormat>
  <Paragraphs>89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Thème Office</vt:lpstr>
      <vt:lpstr>CARGO LOGISTICS AND LIABILITY IN A MULTIMODAL ENVIRONNMENT </vt:lpstr>
      <vt:lpstr>Présentation PowerPoint</vt:lpstr>
      <vt:lpstr>Paris Court of Appeals, April 4th 2022 </vt:lpstr>
      <vt:lpstr>    Facts in a nutshell  </vt:lpstr>
      <vt:lpstr>Présentation PowerPoint</vt:lpstr>
      <vt:lpstr>Présentation PowerPoint</vt:lpstr>
      <vt:lpstr>Proceedings France 2012 – 2022 </vt:lpstr>
      <vt:lpstr>Article L 133-3 French Code of Commerce (road carriage): one of the most dangerous French pitfalls</vt:lpstr>
      <vt:lpstr>Best of pitfalls of French transportation law (I):</vt:lpstr>
      <vt:lpstr>Best of pitfalls of French transportation law (II):</vt:lpstr>
      <vt:lpstr>Présentation PowerPoint</vt:lpstr>
      <vt:lpstr>Lessons learnt ?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CARGO LOGISTICS AND LIABILITY IN A MULTIMODAL ENVIRONNMENT </dc:title>
  <dc:creator>BP</dc:creator>
  <cp:lastModifiedBy>BP</cp:lastModifiedBy>
  <cp:revision>2</cp:revision>
  <dcterms:created xsi:type="dcterms:W3CDTF">2023-11-17T15:40:07Z</dcterms:created>
  <dcterms:modified xsi:type="dcterms:W3CDTF">2023-11-17T15:40:51Z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0x010100539DC455DD5AC34C82C988038337A182</vt:lpwstr>
  </property>
</Properties>
</file>